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78" r:id="rId1"/>
  </p:sldMasterIdLst>
  <p:sldIdLst>
    <p:sldId id="256" r:id="rId2"/>
    <p:sldId id="280" r:id="rId3"/>
    <p:sldId id="284" r:id="rId4"/>
    <p:sldId id="281" r:id="rId5"/>
    <p:sldId id="257" r:id="rId6"/>
    <p:sldId id="258" r:id="rId7"/>
    <p:sldId id="259" r:id="rId8"/>
    <p:sldId id="260" r:id="rId9"/>
    <p:sldId id="273" r:id="rId10"/>
    <p:sldId id="261" r:id="rId11"/>
    <p:sldId id="262" r:id="rId12"/>
    <p:sldId id="275" r:id="rId13"/>
    <p:sldId id="283" r:id="rId14"/>
    <p:sldId id="263" r:id="rId15"/>
    <p:sldId id="264" r:id="rId16"/>
    <p:sldId id="28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607FD1D7-E326-47EE-B08B-2C3C483D73B5}" type="datetimeFigureOut">
              <a:rPr lang="tr-TR" smtClean="0"/>
              <a:t>20.07.2023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145663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07FD1D7-E326-47EE-B08B-2C3C483D73B5}" type="datetimeFigureOut">
              <a:rPr lang="tr-TR" smtClean="0"/>
              <a:t>20.07.2023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282444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07FD1D7-E326-47EE-B08B-2C3C483D73B5}" type="datetimeFigureOut">
              <a:rPr lang="tr-TR" smtClean="0"/>
              <a:t>20.07.2023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103265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07FD1D7-E326-47EE-B08B-2C3C483D73B5}" type="datetimeFigureOut">
              <a:rPr lang="tr-TR" smtClean="0"/>
              <a:t>20.07.2023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142416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607FD1D7-E326-47EE-B08B-2C3C483D73B5}" type="datetimeFigureOut">
              <a:rPr lang="tr-TR" smtClean="0"/>
              <a:t>20.07.2023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967799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07FD1D7-E326-47EE-B08B-2C3C483D73B5}" type="datetimeFigureOut">
              <a:rPr lang="tr-TR" smtClean="0"/>
              <a:t>20.07.2023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94275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07FD1D7-E326-47EE-B08B-2C3C483D73B5}" type="datetimeFigureOut">
              <a:rPr lang="tr-TR" smtClean="0"/>
              <a:t>20.07.2023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111168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07FD1D7-E326-47EE-B08B-2C3C483D73B5}" type="datetimeFigureOut">
              <a:rPr lang="tr-TR" smtClean="0"/>
              <a:t>20.07.2023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1008078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07FD1D7-E326-47EE-B08B-2C3C483D73B5}" type="datetimeFigureOut">
              <a:rPr lang="tr-TR" smtClean="0"/>
              <a:t>20.07.2023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405528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07FD1D7-E326-47EE-B08B-2C3C483D73B5}" type="datetimeFigureOut">
              <a:rPr lang="tr-TR" smtClean="0"/>
              <a:t>20.07.2023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196817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07FD1D7-E326-47EE-B08B-2C3C483D73B5}" type="datetimeFigureOut">
              <a:rPr lang="tr-TR" smtClean="0"/>
              <a:t>20.07.2023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1AEB28-AFF6-48A7-8A84-2EAFFE539ED0}" type="slidenum">
              <a:rPr lang="tr-TR" smtClean="0"/>
              <a:t>‹#›</a:t>
            </a:fld>
            <a:endParaRPr lang="tr-TR"/>
          </a:p>
        </p:txBody>
      </p:sp>
    </p:spTree>
    <p:extLst>
      <p:ext uri="{BB962C8B-B14F-4D97-AF65-F5344CB8AC3E}">
        <p14:creationId xmlns:p14="http://schemas.microsoft.com/office/powerpoint/2010/main" val="3755195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FD1D7-E326-47EE-B08B-2C3C483D73B5}" type="datetimeFigureOut">
              <a:rPr lang="tr-TR" smtClean="0"/>
              <a:t>20.07.2023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AEB28-AFF6-48A7-8A84-2EAFFE539ED0}" type="slidenum">
              <a:rPr lang="tr-TR" smtClean="0"/>
              <a:t>‹#›</a:t>
            </a:fld>
            <a:endParaRPr lang="tr-TR"/>
          </a:p>
        </p:txBody>
      </p:sp>
    </p:spTree>
    <p:extLst>
      <p:ext uri="{BB962C8B-B14F-4D97-AF65-F5344CB8AC3E}">
        <p14:creationId xmlns:p14="http://schemas.microsoft.com/office/powerpoint/2010/main" val="263063172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hk.edu.t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effectLst>
                  <a:outerShdw blurRad="38100" dist="38100" dir="2700000" algn="tl">
                    <a:srgbClr val="000000">
                      <a:alpha val="43137"/>
                    </a:srgbClr>
                  </a:outerShdw>
                </a:effectLst>
                <a:latin typeface="+mn-lt"/>
                <a:cs typeface="Times New Roman" panose="02020603050405020304" pitchFamily="18" charset="0"/>
              </a:rPr>
              <a:t>İŞLETME</a:t>
            </a:r>
          </a:p>
        </p:txBody>
      </p:sp>
      <p:sp>
        <p:nvSpPr>
          <p:cNvPr id="3" name="Alt Başlık 2"/>
          <p:cNvSpPr>
            <a:spLocks noGrp="1"/>
          </p:cNvSpPr>
          <p:nvPr>
            <p:ph type="subTitle" idx="1"/>
          </p:nvPr>
        </p:nvSpPr>
        <p:spPr>
          <a:xfrm>
            <a:off x="1524000" y="3797432"/>
            <a:ext cx="9144000" cy="1655762"/>
          </a:xfrm>
        </p:spPr>
        <p:txBody>
          <a:bodyPr>
            <a:normAutofit/>
          </a:bodyPr>
          <a:lstStyle/>
          <a:p>
            <a:r>
              <a:rPr lang="tr-TR" sz="4400" dirty="0">
                <a:effectLst>
                  <a:outerShdw blurRad="38100" dist="38100" dir="2700000" algn="tl">
                    <a:srgbClr val="000000">
                      <a:alpha val="43137"/>
                    </a:srgbClr>
                  </a:outerShdw>
                </a:effectLst>
                <a:cs typeface="Times New Roman" panose="02020603050405020304" pitchFamily="18" charset="0"/>
              </a:rPr>
              <a:t>TÜRK HAVA KURUMU ÜNİVERSİTESİ</a:t>
            </a:r>
          </a:p>
          <a:p>
            <a:endParaRPr lang="tr-TR" sz="2000" dirty="0">
              <a:cs typeface="Times New Roman" panose="02020603050405020304" pitchFamily="18" charset="0"/>
            </a:endParaRPr>
          </a:p>
          <a:p>
            <a:r>
              <a:rPr lang="tr-TR" sz="2000" b="1" dirty="0">
                <a:cs typeface="Times New Roman" panose="02020603050405020304" pitchFamily="18" charset="0"/>
              </a:rPr>
              <a:t>2023-2024 EĞİTİM ÖĞRETİM YILI BÖLÜM TANITIM SUNUMU</a:t>
            </a:r>
          </a:p>
        </p:txBody>
      </p:sp>
      <p:sp>
        <p:nvSpPr>
          <p:cNvPr id="4" name="AutoShape 2" descr="university of turkish aeronautical association ile ilgili gÃ¶rsel sonucu"/>
          <p:cNvSpPr>
            <a:spLocks noChangeAspect="1" noChangeArrowheads="1"/>
          </p:cNvSpPr>
          <p:nvPr/>
        </p:nvSpPr>
        <p:spPr bwMode="auto">
          <a:xfrm>
            <a:off x="-959241" y="-820868"/>
            <a:ext cx="5831866" cy="58318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7" name="Resim 6">
            <a:extLst>
              <a:ext uri="{FF2B5EF4-FFF2-40B4-BE49-F238E27FC236}">
                <a16:creationId xmlns:a16="http://schemas.microsoft.com/office/drawing/2014/main" id="{81E0675B-1ADE-20B8-BDE9-EA344649D9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300" y="515938"/>
            <a:ext cx="2057400" cy="1800225"/>
          </a:xfrm>
          <a:prstGeom prst="rect">
            <a:avLst/>
          </a:prstGeom>
        </p:spPr>
      </p:pic>
    </p:spTree>
    <p:extLst>
      <p:ext uri="{BB962C8B-B14F-4D97-AF65-F5344CB8AC3E}">
        <p14:creationId xmlns:p14="http://schemas.microsoft.com/office/powerpoint/2010/main" val="675090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Resim 6"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
        <p:nvSpPr>
          <p:cNvPr id="8"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700" b="0"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5" name="Dikdörtgen 4"/>
          <p:cNvSpPr/>
          <p:nvPr/>
        </p:nvSpPr>
        <p:spPr>
          <a:xfrm>
            <a:off x="567534" y="428865"/>
            <a:ext cx="7229480" cy="769441"/>
          </a:xfrm>
          <a:prstGeom prst="rect">
            <a:avLst/>
          </a:prstGeom>
        </p:spPr>
        <p:txBody>
          <a:bodyPr wrap="none">
            <a:spAutoFit/>
          </a:bodyPr>
          <a:lstStyle/>
          <a:p>
            <a:r>
              <a:rPr lang="tr-TR" sz="4400" u="sng" dirty="0">
                <a:cs typeface="Times New Roman" panose="02020603050405020304" pitchFamily="18" charset="0"/>
              </a:rPr>
              <a:t>İŞLETME BÖLÜMÜ MÜFREDATI</a:t>
            </a:r>
            <a:endParaRPr lang="tr-TR" sz="4400" dirty="0"/>
          </a:p>
        </p:txBody>
      </p:sp>
      <p:sp>
        <p:nvSpPr>
          <p:cNvPr id="10"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700" b="0"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graphicFrame>
        <p:nvGraphicFramePr>
          <p:cNvPr id="4" name="Tablo 3">
            <a:extLst>
              <a:ext uri="{FF2B5EF4-FFF2-40B4-BE49-F238E27FC236}">
                <a16:creationId xmlns:a16="http://schemas.microsoft.com/office/drawing/2014/main" id="{456A66F7-D168-FB84-E4A3-763F2AC74C55}"/>
              </a:ext>
            </a:extLst>
          </p:cNvPr>
          <p:cNvGraphicFramePr>
            <a:graphicFrameLocks noGrp="1"/>
          </p:cNvGraphicFramePr>
          <p:nvPr>
            <p:extLst>
              <p:ext uri="{D42A27DB-BD31-4B8C-83A1-F6EECF244321}">
                <p14:modId xmlns:p14="http://schemas.microsoft.com/office/powerpoint/2010/main" val="3986584531"/>
              </p:ext>
            </p:extLst>
          </p:nvPr>
        </p:nvGraphicFramePr>
        <p:xfrm>
          <a:off x="707389" y="1627170"/>
          <a:ext cx="10166939" cy="4801966"/>
        </p:xfrm>
        <a:graphic>
          <a:graphicData uri="http://schemas.openxmlformats.org/drawingml/2006/table">
            <a:tbl>
              <a:tblPr/>
              <a:tblGrid>
                <a:gridCol w="1352552">
                  <a:extLst>
                    <a:ext uri="{9D8B030D-6E8A-4147-A177-3AD203B41FA5}">
                      <a16:colId xmlns:a16="http://schemas.microsoft.com/office/drawing/2014/main" val="2519566630"/>
                    </a:ext>
                  </a:extLst>
                </a:gridCol>
                <a:gridCol w="4650345">
                  <a:extLst>
                    <a:ext uri="{9D8B030D-6E8A-4147-A177-3AD203B41FA5}">
                      <a16:colId xmlns:a16="http://schemas.microsoft.com/office/drawing/2014/main" val="3985400041"/>
                    </a:ext>
                  </a:extLst>
                </a:gridCol>
                <a:gridCol w="972623">
                  <a:extLst>
                    <a:ext uri="{9D8B030D-6E8A-4147-A177-3AD203B41FA5}">
                      <a16:colId xmlns:a16="http://schemas.microsoft.com/office/drawing/2014/main" val="4270608527"/>
                    </a:ext>
                  </a:extLst>
                </a:gridCol>
                <a:gridCol w="1246173">
                  <a:extLst>
                    <a:ext uri="{9D8B030D-6E8A-4147-A177-3AD203B41FA5}">
                      <a16:colId xmlns:a16="http://schemas.microsoft.com/office/drawing/2014/main" val="772477758"/>
                    </a:ext>
                  </a:extLst>
                </a:gridCol>
                <a:gridCol w="972623">
                  <a:extLst>
                    <a:ext uri="{9D8B030D-6E8A-4147-A177-3AD203B41FA5}">
                      <a16:colId xmlns:a16="http://schemas.microsoft.com/office/drawing/2014/main" val="1217079386"/>
                    </a:ext>
                  </a:extLst>
                </a:gridCol>
                <a:gridCol w="972623">
                  <a:extLst>
                    <a:ext uri="{9D8B030D-6E8A-4147-A177-3AD203B41FA5}">
                      <a16:colId xmlns:a16="http://schemas.microsoft.com/office/drawing/2014/main" val="846022493"/>
                    </a:ext>
                  </a:extLst>
                </a:gridCol>
              </a:tblGrid>
              <a:tr h="231819">
                <a:tc gridSpan="6">
                  <a:txBody>
                    <a:bodyPr/>
                    <a:lstStyle/>
                    <a:p>
                      <a:pPr algn="ctr" fontAlgn="ctr"/>
                      <a:r>
                        <a:rPr lang="tr-TR" sz="1200" b="1" i="0" u="none" strike="noStrike">
                          <a:solidFill>
                            <a:srgbClr val="000000"/>
                          </a:solidFill>
                          <a:effectLst/>
                          <a:latin typeface="Calibri" panose="020F0502020204030204" pitchFamily="34" charset="0"/>
                        </a:rPr>
                        <a:t>5TH SEMESTER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405130055"/>
                  </a:ext>
                </a:extLst>
              </a:tr>
              <a:tr h="231819">
                <a:tc>
                  <a:txBody>
                    <a:bodyPr/>
                    <a:lstStyle/>
                    <a:p>
                      <a:pPr algn="l" fontAlgn="ctr"/>
                      <a:r>
                        <a:rPr lang="tr-TR" sz="1200" b="1" i="0" u="none" strike="noStrike" dirty="0">
                          <a:solidFill>
                            <a:srgbClr val="000000"/>
                          </a:solidFill>
                          <a:effectLst/>
                          <a:latin typeface="Calibri" panose="020F0502020204030204" pitchFamily="34" charset="0"/>
                        </a:rPr>
                        <a:t>Course </a:t>
                      </a:r>
                      <a:r>
                        <a:rPr lang="tr-TR" sz="1200" b="1" i="0" u="none" strike="noStrike" dirty="0" err="1">
                          <a:solidFill>
                            <a:srgbClr val="000000"/>
                          </a:solidFill>
                          <a:effectLst/>
                          <a:latin typeface="Calibri" panose="020F0502020204030204" pitchFamily="34" charset="0"/>
                        </a:rPr>
                        <a:t>Code</a:t>
                      </a:r>
                      <a:endParaRPr lang="tr-TR"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Course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Theory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Application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Credit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6138802"/>
                  </a:ext>
                </a:extLst>
              </a:tr>
              <a:tr h="231819">
                <a:tc>
                  <a:txBody>
                    <a:bodyPr/>
                    <a:lstStyle/>
                    <a:p>
                      <a:pPr algn="l" fontAlgn="ctr"/>
                      <a:r>
                        <a:rPr lang="tr-TR" sz="1200" b="0" i="0" u="none" strike="noStrike" dirty="0">
                          <a:solidFill>
                            <a:srgbClr val="000000"/>
                          </a:solidFill>
                          <a:effectLst/>
                          <a:latin typeface="Calibri" panose="020F0502020204030204" pitchFamily="34" charset="0"/>
                        </a:rPr>
                        <a:t>MAN 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Business Law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521845514"/>
                  </a:ext>
                </a:extLst>
              </a:tr>
              <a:tr h="231819">
                <a:tc>
                  <a:txBody>
                    <a:bodyPr/>
                    <a:lstStyle/>
                    <a:p>
                      <a:pPr algn="l" fontAlgn="ctr"/>
                      <a:r>
                        <a:rPr lang="tr-TR" sz="1200" b="0" i="0" u="none" strike="noStrike" dirty="0">
                          <a:solidFill>
                            <a:srgbClr val="000000"/>
                          </a:solidFill>
                          <a:effectLst/>
                          <a:latin typeface="Calibri" panose="020F0502020204030204" pitchFamily="34" charset="0"/>
                        </a:rPr>
                        <a:t>MAN 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Corporate Finance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700759164"/>
                  </a:ext>
                </a:extLst>
              </a:tr>
              <a:tr h="231819">
                <a:tc>
                  <a:txBody>
                    <a:bodyPr/>
                    <a:lstStyle/>
                    <a:p>
                      <a:pPr algn="l" fontAlgn="ctr"/>
                      <a:r>
                        <a:rPr lang="tr-TR" sz="1200" b="0" i="0" u="none" strike="noStrike" dirty="0">
                          <a:solidFill>
                            <a:srgbClr val="000000"/>
                          </a:solidFill>
                          <a:effectLst/>
                          <a:latin typeface="Calibri" panose="020F0502020204030204" pitchFamily="34" charset="0"/>
                        </a:rPr>
                        <a:t>MAN 324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Cost and Managerial Accounting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762919316"/>
                  </a:ext>
                </a:extLst>
              </a:tr>
              <a:tr h="231819">
                <a:tc>
                  <a:txBody>
                    <a:bodyPr/>
                    <a:lstStyle/>
                    <a:p>
                      <a:pPr algn="l" fontAlgn="ctr"/>
                      <a:r>
                        <a:rPr lang="tr-TR" sz="1200" b="0" i="0" u="none" strike="noStrike">
                          <a:solidFill>
                            <a:srgbClr val="000000"/>
                          </a:solidFill>
                          <a:effectLst/>
                          <a:latin typeface="Calibri" panose="020F0502020204030204" pitchFamily="34" charset="0"/>
                        </a:rPr>
                        <a:t>ELEC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Calibri" panose="020F0502020204030204" pitchFamily="34" charset="0"/>
                        </a:rPr>
                        <a:t>Elective Course 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0478792"/>
                  </a:ext>
                </a:extLst>
              </a:tr>
              <a:tr h="231819">
                <a:tc>
                  <a:txBody>
                    <a:bodyPr/>
                    <a:lstStyle/>
                    <a:p>
                      <a:pPr algn="l" fontAlgn="ctr"/>
                      <a:r>
                        <a:rPr lang="tr-TR" sz="1200" b="0" i="0" u="none" strike="noStrike" dirty="0">
                          <a:solidFill>
                            <a:srgbClr val="000000"/>
                          </a:solidFill>
                          <a:effectLst/>
                          <a:latin typeface="Calibri" panose="020F0502020204030204" pitchFamily="34" charset="0"/>
                        </a:rPr>
                        <a:t>ELEC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Calibri" panose="020F0502020204030204" pitchFamily="34" charset="0"/>
                        </a:rPr>
                        <a:t>Elective Course 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2998746"/>
                  </a:ext>
                </a:extLst>
              </a:tr>
              <a:tr h="231819">
                <a:tc>
                  <a:txBody>
                    <a:bodyPr/>
                    <a:lstStyle/>
                    <a:p>
                      <a:pPr algn="l" fontAlgn="ctr"/>
                      <a:r>
                        <a:rPr lang="tr-TR" sz="1200" b="0" i="0" u="none" strike="noStrike">
                          <a:solidFill>
                            <a:srgbClr val="000000"/>
                          </a:solidFill>
                          <a:effectLst/>
                          <a:latin typeface="Calibri" panose="020F0502020204030204" pitchFamily="34" charset="0"/>
                        </a:rPr>
                        <a:t>ELEC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Calibri" panose="020F0502020204030204" pitchFamily="34" charset="0"/>
                        </a:rPr>
                        <a:t>Cultural Elective Course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7337968"/>
                  </a:ext>
                </a:extLst>
              </a:tr>
              <a:tr h="434937">
                <a:tc>
                  <a:txBody>
                    <a:bodyPr/>
                    <a:lstStyle/>
                    <a:p>
                      <a:pPr algn="l" fontAlgn="ctr"/>
                      <a:r>
                        <a:rPr lang="tr-TR" sz="1200" b="1" i="1" u="none" strike="noStrike" dirty="0">
                          <a:solidFill>
                            <a:srgbClr val="000000"/>
                          </a:solidFill>
                          <a:effectLst/>
                          <a:latin typeface="Calibri" panose="020F0502020204030204" pitchFamily="34" charset="0"/>
                        </a:rPr>
                        <a:t>Total </a:t>
                      </a:r>
                      <a:r>
                        <a:rPr lang="tr-TR" sz="1200" b="1" i="1" u="none" strike="noStrike" dirty="0" err="1">
                          <a:solidFill>
                            <a:srgbClr val="000000"/>
                          </a:solidFill>
                          <a:effectLst/>
                          <a:latin typeface="Calibri" panose="020F0502020204030204" pitchFamily="34" charset="0"/>
                        </a:rPr>
                        <a:t>Credit</a:t>
                      </a:r>
                      <a:r>
                        <a:rPr lang="tr-TR" sz="1200" b="1" i="1" u="none" strike="noStrike" dirty="0">
                          <a:solidFill>
                            <a:srgbClr val="000000"/>
                          </a:solidFill>
                          <a:effectLst/>
                          <a:latin typeface="Calibri" panose="020F0502020204030204" pitchFamily="34" charset="0"/>
                        </a:rPr>
                        <a:t> / 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a:solidFill>
                            <a:srgbClr val="000000"/>
                          </a:solidFill>
                          <a:effectLst/>
                          <a:latin typeface="Calibri" panose="020F0502020204030204" pitchFamily="34" charset="0"/>
                        </a:rPr>
                        <a:t>148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125211154"/>
                  </a:ext>
                </a:extLst>
              </a:tr>
              <a:tr h="231819">
                <a:tc>
                  <a:txBody>
                    <a:bodyPr/>
                    <a:lstStyle/>
                    <a:p>
                      <a:pPr algn="l" fontAlgn="b"/>
                      <a:endParaRPr lang="tr-TR" sz="12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4177153"/>
                  </a:ext>
                </a:extLst>
              </a:tr>
              <a:tr h="222988">
                <a:tc gridSpan="6">
                  <a:txBody>
                    <a:bodyPr/>
                    <a:lstStyle/>
                    <a:p>
                      <a:pPr algn="ctr" fontAlgn="ctr"/>
                      <a:r>
                        <a:rPr lang="tr-TR" sz="1200" b="1" i="0" u="none" strike="noStrike">
                          <a:solidFill>
                            <a:srgbClr val="000000"/>
                          </a:solidFill>
                          <a:effectLst/>
                          <a:latin typeface="Calibri" panose="020F0502020204030204" pitchFamily="34" charset="0"/>
                        </a:rPr>
                        <a:t>6TH SEMESTER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96731194"/>
                  </a:ext>
                </a:extLst>
              </a:tr>
              <a:tr h="231819">
                <a:tc>
                  <a:txBody>
                    <a:bodyPr/>
                    <a:lstStyle/>
                    <a:p>
                      <a:pPr algn="l" fontAlgn="ctr"/>
                      <a:r>
                        <a:rPr lang="tr-TR" sz="1200" b="1" i="0" u="none" strike="noStrike" dirty="0">
                          <a:solidFill>
                            <a:srgbClr val="000000"/>
                          </a:solidFill>
                          <a:effectLst/>
                          <a:latin typeface="Calibri" panose="020F0502020204030204" pitchFamily="34" charset="0"/>
                        </a:rPr>
                        <a:t>Course </a:t>
                      </a:r>
                      <a:r>
                        <a:rPr lang="tr-TR" sz="1200" b="1" i="0" u="none" strike="noStrike" dirty="0" err="1">
                          <a:solidFill>
                            <a:srgbClr val="000000"/>
                          </a:solidFill>
                          <a:effectLst/>
                          <a:latin typeface="Calibri" panose="020F0502020204030204" pitchFamily="34" charset="0"/>
                        </a:rPr>
                        <a:t>Code</a:t>
                      </a:r>
                      <a:endParaRPr lang="tr-TR"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Course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Theory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Application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Credit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1601495"/>
                  </a:ext>
                </a:extLst>
              </a:tr>
              <a:tr h="231819">
                <a:tc>
                  <a:txBody>
                    <a:bodyPr/>
                    <a:lstStyle/>
                    <a:p>
                      <a:pPr algn="l" fontAlgn="ctr"/>
                      <a:r>
                        <a:rPr lang="tr-TR" sz="1200" b="0" i="0" u="none" strike="noStrike" dirty="0">
                          <a:solidFill>
                            <a:srgbClr val="000000"/>
                          </a:solidFill>
                          <a:effectLst/>
                          <a:latin typeface="Calibri" panose="020F0502020204030204" pitchFamily="34" charset="0"/>
                        </a:rPr>
                        <a:t>MAN 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ctr"/>
                      <a:r>
                        <a:rPr lang="tr-TR" sz="1200" b="0" i="0" u="none" strike="noStrike">
                          <a:solidFill>
                            <a:srgbClr val="000000"/>
                          </a:solidFill>
                          <a:effectLst/>
                          <a:latin typeface="Calibri" panose="020F0502020204030204" pitchFamily="34" charset="0"/>
                        </a:rPr>
                        <a:t>Work Placement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993631185"/>
                  </a:ext>
                </a:extLst>
              </a:tr>
              <a:tr h="231819">
                <a:tc>
                  <a:txBody>
                    <a:bodyPr/>
                    <a:lstStyle/>
                    <a:p>
                      <a:pPr algn="l" fontAlgn="ctr"/>
                      <a:r>
                        <a:rPr lang="tr-TR" sz="1200" b="0" i="0" u="none" strike="noStrike" dirty="0">
                          <a:solidFill>
                            <a:srgbClr val="000000"/>
                          </a:solidFill>
                          <a:effectLst/>
                          <a:latin typeface="Calibri" panose="020F0502020204030204" pitchFamily="34" charset="0"/>
                        </a:rPr>
                        <a:t>LOG 304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Supply Chain Management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726772355"/>
                  </a:ext>
                </a:extLst>
              </a:tr>
              <a:tr h="231819">
                <a:tc>
                  <a:txBody>
                    <a:bodyPr/>
                    <a:lstStyle/>
                    <a:p>
                      <a:pPr algn="l" fontAlgn="ctr"/>
                      <a:r>
                        <a:rPr lang="tr-TR" sz="1200" b="0" i="0" u="none" strike="noStrike" dirty="0">
                          <a:solidFill>
                            <a:srgbClr val="000000"/>
                          </a:solidFill>
                          <a:effectLst/>
                          <a:latin typeface="Calibri" panose="020F0502020204030204" pitchFamily="34" charset="0"/>
                        </a:rPr>
                        <a:t>MAN 343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ctr"/>
                      <a:r>
                        <a:rPr lang="tr-TR" sz="1200" b="0" i="0" u="none" strike="noStrike" dirty="0">
                          <a:solidFill>
                            <a:srgbClr val="000000"/>
                          </a:solidFill>
                          <a:effectLst/>
                          <a:latin typeface="Calibri" panose="020F0502020204030204" pitchFamily="34" charset="0"/>
                        </a:rPr>
                        <a:t>Business, </a:t>
                      </a:r>
                      <a:r>
                        <a:rPr lang="tr-TR" sz="1200" b="0" i="0" u="none" strike="noStrike" dirty="0" err="1">
                          <a:solidFill>
                            <a:srgbClr val="000000"/>
                          </a:solidFill>
                          <a:effectLst/>
                          <a:latin typeface="Calibri" panose="020F0502020204030204" pitchFamily="34" charset="0"/>
                        </a:rPr>
                        <a:t>Ethics</a:t>
                      </a:r>
                      <a:r>
                        <a:rPr lang="tr-TR" sz="1200" b="0" i="0" u="none" strike="noStrike" dirty="0">
                          <a:solidFill>
                            <a:srgbClr val="000000"/>
                          </a:solidFill>
                          <a:effectLst/>
                          <a:latin typeface="Calibri" panose="020F0502020204030204" pitchFamily="34" charset="0"/>
                        </a:rPr>
                        <a:t>, </a:t>
                      </a:r>
                      <a:r>
                        <a:rPr lang="tr-TR" sz="1200" b="0" i="0" u="none" strike="noStrike" dirty="0" err="1">
                          <a:solidFill>
                            <a:srgbClr val="000000"/>
                          </a:solidFill>
                          <a:effectLst/>
                          <a:latin typeface="Calibri" panose="020F0502020204030204" pitchFamily="34" charset="0"/>
                        </a:rPr>
                        <a:t>and</a:t>
                      </a:r>
                      <a:r>
                        <a:rPr lang="tr-TR" sz="1200" b="0" i="0" u="none" strike="noStrike" dirty="0">
                          <a:solidFill>
                            <a:srgbClr val="000000"/>
                          </a:solidFill>
                          <a:effectLst/>
                          <a:latin typeface="Calibri" panose="020F0502020204030204" pitchFamily="34" charset="0"/>
                        </a:rPr>
                        <a:t> </a:t>
                      </a:r>
                      <a:r>
                        <a:rPr lang="tr-TR" sz="1200" b="0" i="0" u="none" strike="noStrike" dirty="0" err="1">
                          <a:solidFill>
                            <a:srgbClr val="000000"/>
                          </a:solidFill>
                          <a:effectLst/>
                          <a:latin typeface="Calibri" panose="020F0502020204030204" pitchFamily="34" charset="0"/>
                        </a:rPr>
                        <a:t>Society</a:t>
                      </a:r>
                      <a:endParaRPr lang="tr-TR"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195119255"/>
                  </a:ext>
                </a:extLst>
              </a:tr>
              <a:tr h="231819">
                <a:tc>
                  <a:txBody>
                    <a:bodyPr/>
                    <a:lstStyle/>
                    <a:p>
                      <a:pPr algn="l" fontAlgn="ctr"/>
                      <a:r>
                        <a:rPr lang="tr-TR" sz="1200" b="0" i="0" u="none" strike="noStrike">
                          <a:solidFill>
                            <a:srgbClr val="000000"/>
                          </a:solidFill>
                          <a:effectLst/>
                          <a:latin typeface="Calibri" panose="020F0502020204030204" pitchFamily="34" charset="0"/>
                        </a:rPr>
                        <a:t>ELEC 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Elective</a:t>
                      </a:r>
                      <a:r>
                        <a:rPr lang="tr-TR" sz="1200" b="0" i="0" u="none" strike="noStrike" dirty="0">
                          <a:solidFill>
                            <a:srgbClr val="000000"/>
                          </a:solidFill>
                          <a:effectLst/>
                          <a:latin typeface="Calibri" panose="020F0502020204030204" pitchFamily="34" charset="0"/>
                        </a:rPr>
                        <a:t> Course VII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43209021"/>
                  </a:ext>
                </a:extLst>
              </a:tr>
              <a:tr h="231819">
                <a:tc>
                  <a:txBody>
                    <a:bodyPr/>
                    <a:lstStyle/>
                    <a:p>
                      <a:pPr algn="l" fontAlgn="ctr"/>
                      <a:r>
                        <a:rPr lang="tr-TR" sz="1200" b="0" i="0" u="none" strike="noStrike">
                          <a:solidFill>
                            <a:srgbClr val="000000"/>
                          </a:solidFill>
                          <a:effectLst/>
                          <a:latin typeface="Calibri" panose="020F0502020204030204" pitchFamily="34" charset="0"/>
                        </a:rPr>
                        <a:t>ELEC 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Elective</a:t>
                      </a:r>
                      <a:r>
                        <a:rPr lang="tr-TR" sz="1200" b="0" i="0" u="none" strike="noStrike" dirty="0">
                          <a:solidFill>
                            <a:srgbClr val="000000"/>
                          </a:solidFill>
                          <a:effectLst/>
                          <a:latin typeface="Calibri" panose="020F0502020204030204" pitchFamily="34" charset="0"/>
                        </a:rPr>
                        <a:t> Course VIII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003580"/>
                  </a:ext>
                </a:extLst>
              </a:tr>
              <a:tr h="231819">
                <a:tc>
                  <a:txBody>
                    <a:bodyPr/>
                    <a:lstStyle/>
                    <a:p>
                      <a:pPr algn="l" fontAlgn="ctr"/>
                      <a:r>
                        <a:rPr lang="tr-TR" sz="1200" b="0" i="0" u="none" strike="noStrike">
                          <a:solidFill>
                            <a:srgbClr val="000000"/>
                          </a:solidFill>
                          <a:effectLst/>
                          <a:latin typeface="Calibri" panose="020F0502020204030204" pitchFamily="34" charset="0"/>
                        </a:rPr>
                        <a:t>ELEC 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Cultural</a:t>
                      </a:r>
                      <a:r>
                        <a:rPr lang="tr-TR" sz="1200" b="0" i="0" u="none" strike="noStrike" dirty="0">
                          <a:solidFill>
                            <a:srgbClr val="000000"/>
                          </a:solidFill>
                          <a:effectLst/>
                          <a:latin typeface="Calibri" panose="020F0502020204030204" pitchFamily="34" charset="0"/>
                        </a:rPr>
                        <a:t> </a:t>
                      </a:r>
                      <a:r>
                        <a:rPr lang="tr-TR" sz="1200" b="0" i="0" u="none" strike="noStrike" dirty="0" err="1">
                          <a:solidFill>
                            <a:srgbClr val="000000"/>
                          </a:solidFill>
                          <a:effectLst/>
                          <a:latin typeface="Calibri" panose="020F0502020204030204" pitchFamily="34" charset="0"/>
                        </a:rPr>
                        <a:t>Elective</a:t>
                      </a:r>
                      <a:r>
                        <a:rPr lang="tr-TR" sz="1200" b="0" i="0" u="none" strike="noStrike" dirty="0">
                          <a:solidFill>
                            <a:srgbClr val="000000"/>
                          </a:solidFill>
                          <a:effectLst/>
                          <a:latin typeface="Calibri" panose="020F0502020204030204" pitchFamily="34" charset="0"/>
                        </a:rPr>
                        <a:t> Course XII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9325397"/>
                  </a:ext>
                </a:extLst>
              </a:tr>
              <a:tr h="434937">
                <a:tc>
                  <a:txBody>
                    <a:bodyPr/>
                    <a:lstStyle/>
                    <a:p>
                      <a:pPr algn="l" fontAlgn="ctr"/>
                      <a:r>
                        <a:rPr lang="tr-TR" sz="1200" b="1" i="1" u="none" strike="noStrike">
                          <a:solidFill>
                            <a:srgbClr val="000000"/>
                          </a:solidFill>
                          <a:effectLst/>
                          <a:latin typeface="Calibri" panose="020F0502020204030204" pitchFamily="34" charset="0"/>
                        </a:rPr>
                        <a:t>Total Credit / 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dirty="0">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477205111"/>
                  </a:ext>
                </a:extLst>
              </a:tr>
            </a:tbl>
          </a:graphicData>
        </a:graphic>
      </p:graphicFrame>
    </p:spTree>
    <p:extLst>
      <p:ext uri="{BB962C8B-B14F-4D97-AF65-F5344CB8AC3E}">
        <p14:creationId xmlns:p14="http://schemas.microsoft.com/office/powerpoint/2010/main" val="203511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8" name="Resim 87"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
        <p:nvSpPr>
          <p:cNvPr id="6" name="Dikdörtgen 5"/>
          <p:cNvSpPr/>
          <p:nvPr/>
        </p:nvSpPr>
        <p:spPr>
          <a:xfrm>
            <a:off x="655272" y="428864"/>
            <a:ext cx="7229480" cy="769441"/>
          </a:xfrm>
          <a:prstGeom prst="rect">
            <a:avLst/>
          </a:prstGeom>
        </p:spPr>
        <p:txBody>
          <a:bodyPr wrap="none">
            <a:spAutoFit/>
          </a:bodyPr>
          <a:lstStyle/>
          <a:p>
            <a:r>
              <a:rPr lang="tr-TR" sz="4400" u="sng" dirty="0">
                <a:cs typeface="Times New Roman" panose="02020603050405020304" pitchFamily="18" charset="0"/>
              </a:rPr>
              <a:t>İŞLETME BÖLÜMÜ MÜFREDATI</a:t>
            </a:r>
            <a:endParaRPr lang="tr-TR" sz="4400" dirty="0"/>
          </a:p>
        </p:txBody>
      </p:sp>
      <p:graphicFrame>
        <p:nvGraphicFramePr>
          <p:cNvPr id="5" name="İçerik Yer Tutucusu 4">
            <a:extLst>
              <a:ext uri="{FF2B5EF4-FFF2-40B4-BE49-F238E27FC236}">
                <a16:creationId xmlns:a16="http://schemas.microsoft.com/office/drawing/2014/main" id="{459DAAAF-B0CE-9D78-7F7C-FDE5031398EA}"/>
              </a:ext>
            </a:extLst>
          </p:cNvPr>
          <p:cNvGraphicFramePr>
            <a:graphicFrameLocks noGrp="1"/>
          </p:cNvGraphicFramePr>
          <p:nvPr>
            <p:ph idx="1"/>
            <p:extLst>
              <p:ext uri="{D42A27DB-BD31-4B8C-83A1-F6EECF244321}">
                <p14:modId xmlns:p14="http://schemas.microsoft.com/office/powerpoint/2010/main" val="1613875268"/>
              </p:ext>
            </p:extLst>
          </p:nvPr>
        </p:nvGraphicFramePr>
        <p:xfrm>
          <a:off x="791796" y="1458277"/>
          <a:ext cx="10082530" cy="4970861"/>
        </p:xfrm>
        <a:graphic>
          <a:graphicData uri="http://schemas.openxmlformats.org/drawingml/2006/table">
            <a:tbl>
              <a:tblPr/>
              <a:tblGrid>
                <a:gridCol w="1339989">
                  <a:extLst>
                    <a:ext uri="{9D8B030D-6E8A-4147-A177-3AD203B41FA5}">
                      <a16:colId xmlns:a16="http://schemas.microsoft.com/office/drawing/2014/main" val="4145942780"/>
                    </a:ext>
                  </a:extLst>
                </a:gridCol>
                <a:gridCol w="4617190">
                  <a:extLst>
                    <a:ext uri="{9D8B030D-6E8A-4147-A177-3AD203B41FA5}">
                      <a16:colId xmlns:a16="http://schemas.microsoft.com/office/drawing/2014/main" val="3525073409"/>
                    </a:ext>
                  </a:extLst>
                </a:gridCol>
                <a:gridCol w="963585">
                  <a:extLst>
                    <a:ext uri="{9D8B030D-6E8A-4147-A177-3AD203B41FA5}">
                      <a16:colId xmlns:a16="http://schemas.microsoft.com/office/drawing/2014/main" val="2274453989"/>
                    </a:ext>
                  </a:extLst>
                </a:gridCol>
                <a:gridCol w="1234596">
                  <a:extLst>
                    <a:ext uri="{9D8B030D-6E8A-4147-A177-3AD203B41FA5}">
                      <a16:colId xmlns:a16="http://schemas.microsoft.com/office/drawing/2014/main" val="4169344133"/>
                    </a:ext>
                  </a:extLst>
                </a:gridCol>
                <a:gridCol w="963585">
                  <a:extLst>
                    <a:ext uri="{9D8B030D-6E8A-4147-A177-3AD203B41FA5}">
                      <a16:colId xmlns:a16="http://schemas.microsoft.com/office/drawing/2014/main" val="220197120"/>
                    </a:ext>
                  </a:extLst>
                </a:gridCol>
                <a:gridCol w="963585">
                  <a:extLst>
                    <a:ext uri="{9D8B030D-6E8A-4147-A177-3AD203B41FA5}">
                      <a16:colId xmlns:a16="http://schemas.microsoft.com/office/drawing/2014/main" val="3045370108"/>
                    </a:ext>
                  </a:extLst>
                </a:gridCol>
              </a:tblGrid>
              <a:tr h="252267">
                <a:tc gridSpan="6">
                  <a:txBody>
                    <a:bodyPr/>
                    <a:lstStyle/>
                    <a:p>
                      <a:pPr algn="l" fontAlgn="b"/>
                      <a:r>
                        <a:rPr lang="tr-TR" sz="1200" b="1" i="0" u="none" strike="noStrike" dirty="0">
                          <a:solidFill>
                            <a:srgbClr val="000000"/>
                          </a:solidFill>
                          <a:effectLst/>
                          <a:latin typeface="Calibri" panose="020F0502020204030204" pitchFamily="34" charset="0"/>
                        </a:rPr>
                        <a:t>7TH SEMESTER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15413031"/>
                  </a:ext>
                </a:extLst>
              </a:tr>
              <a:tr h="252267">
                <a:tc>
                  <a:txBody>
                    <a:bodyPr/>
                    <a:lstStyle/>
                    <a:p>
                      <a:pPr algn="l" fontAlgn="ctr"/>
                      <a:r>
                        <a:rPr lang="tr-TR" sz="1200" b="1" i="0" u="none" strike="noStrike" dirty="0">
                          <a:solidFill>
                            <a:srgbClr val="000000"/>
                          </a:solidFill>
                          <a:effectLst/>
                          <a:latin typeface="Calibri" panose="020F0502020204030204" pitchFamily="34" charset="0"/>
                        </a:rPr>
                        <a:t>Course </a:t>
                      </a:r>
                      <a:r>
                        <a:rPr lang="tr-TR" sz="1200" b="1" i="0" u="none" strike="noStrike" dirty="0" err="1">
                          <a:solidFill>
                            <a:srgbClr val="000000"/>
                          </a:solidFill>
                          <a:effectLst/>
                          <a:latin typeface="Calibri" panose="020F0502020204030204" pitchFamily="34" charset="0"/>
                        </a:rPr>
                        <a:t>Code</a:t>
                      </a:r>
                      <a:endParaRPr lang="tr-TR"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Course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Theory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Application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Credit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6275539"/>
                  </a:ext>
                </a:extLst>
              </a:tr>
              <a:tr h="252267">
                <a:tc>
                  <a:txBody>
                    <a:bodyPr/>
                    <a:lstStyle/>
                    <a:p>
                      <a:pPr algn="l" fontAlgn="ctr"/>
                      <a:r>
                        <a:rPr lang="tr-TR" sz="1200" b="0" i="0" u="none" strike="noStrike" dirty="0">
                          <a:solidFill>
                            <a:srgbClr val="000000"/>
                          </a:solidFill>
                          <a:effectLst/>
                          <a:latin typeface="Calibri" panose="020F0502020204030204" pitchFamily="34" charset="0"/>
                        </a:rPr>
                        <a:t>MAN 473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Strategic Management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081562712"/>
                  </a:ext>
                </a:extLst>
              </a:tr>
              <a:tr h="252267">
                <a:tc>
                  <a:txBody>
                    <a:bodyPr/>
                    <a:lstStyle/>
                    <a:p>
                      <a:pPr algn="l" fontAlgn="ctr"/>
                      <a:r>
                        <a:rPr lang="tr-TR" sz="1200" b="0" i="0" u="none" strike="noStrike" dirty="0">
                          <a:solidFill>
                            <a:srgbClr val="000000"/>
                          </a:solidFill>
                          <a:effectLst/>
                          <a:latin typeface="Calibri" panose="020F0502020204030204" pitchFamily="34" charset="0"/>
                        </a:rPr>
                        <a:t>ELEC 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Calibri" panose="020F0502020204030204" pitchFamily="34" charset="0"/>
                        </a:rPr>
                        <a:t>Elective Course XIII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1370421"/>
                  </a:ext>
                </a:extLst>
              </a:tr>
              <a:tr h="252267">
                <a:tc>
                  <a:txBody>
                    <a:bodyPr/>
                    <a:lstStyle/>
                    <a:p>
                      <a:pPr algn="l" fontAlgn="ctr"/>
                      <a:r>
                        <a:rPr lang="tr-TR" sz="1200" b="0" i="0" u="none" strike="noStrike" dirty="0">
                          <a:solidFill>
                            <a:srgbClr val="000000"/>
                          </a:solidFill>
                          <a:effectLst/>
                          <a:latin typeface="Calibri" panose="020F0502020204030204" pitchFamily="34" charset="0"/>
                        </a:rPr>
                        <a:t>ELEC 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Calibri" panose="020F0502020204030204" pitchFamily="34" charset="0"/>
                        </a:rPr>
                        <a:t>Elective Course XIV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364193"/>
                  </a:ext>
                </a:extLst>
              </a:tr>
              <a:tr h="252267">
                <a:tc>
                  <a:txBody>
                    <a:bodyPr/>
                    <a:lstStyle/>
                    <a:p>
                      <a:pPr algn="l" fontAlgn="ctr"/>
                      <a:r>
                        <a:rPr lang="tr-TR" sz="1200" b="0" i="0" u="none" strike="noStrike" dirty="0">
                          <a:solidFill>
                            <a:srgbClr val="000000"/>
                          </a:solidFill>
                          <a:effectLst/>
                          <a:latin typeface="Calibri" panose="020F0502020204030204" pitchFamily="34" charset="0"/>
                        </a:rPr>
                        <a:t>ELEC 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Calibri" panose="020F0502020204030204" pitchFamily="34" charset="0"/>
                        </a:rPr>
                        <a:t>Elective Course XV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2753294"/>
                  </a:ext>
                </a:extLst>
              </a:tr>
              <a:tr h="252267">
                <a:tc>
                  <a:txBody>
                    <a:bodyPr/>
                    <a:lstStyle/>
                    <a:p>
                      <a:pPr algn="l" fontAlgn="ctr"/>
                      <a:r>
                        <a:rPr lang="tr-TR" sz="1200" b="0" i="0" u="none" strike="noStrike" dirty="0">
                          <a:solidFill>
                            <a:srgbClr val="000000"/>
                          </a:solidFill>
                          <a:effectLst/>
                          <a:latin typeface="Calibri" panose="020F0502020204030204" pitchFamily="34" charset="0"/>
                        </a:rPr>
                        <a:t>ELEC 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Calibri" panose="020F0502020204030204" pitchFamily="34" charset="0"/>
                        </a:rPr>
                        <a:t>Elective Course XVI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8526795"/>
                  </a:ext>
                </a:extLst>
              </a:tr>
              <a:tr h="473301">
                <a:tc>
                  <a:txBody>
                    <a:bodyPr/>
                    <a:lstStyle/>
                    <a:p>
                      <a:pPr algn="l" fontAlgn="ctr"/>
                      <a:r>
                        <a:rPr lang="tr-TR" sz="1200" b="1" i="1" u="none" strike="noStrike" dirty="0">
                          <a:solidFill>
                            <a:srgbClr val="000000"/>
                          </a:solidFill>
                          <a:effectLst/>
                          <a:latin typeface="Calibri" panose="020F0502020204030204" pitchFamily="34" charset="0"/>
                        </a:rPr>
                        <a:t>Total </a:t>
                      </a:r>
                      <a:r>
                        <a:rPr lang="tr-TR" sz="1200" b="1" i="1" u="none" strike="noStrike" dirty="0" err="1">
                          <a:solidFill>
                            <a:srgbClr val="000000"/>
                          </a:solidFill>
                          <a:effectLst/>
                          <a:latin typeface="Calibri" panose="020F0502020204030204" pitchFamily="34" charset="0"/>
                        </a:rPr>
                        <a:t>Credit</a:t>
                      </a:r>
                      <a:r>
                        <a:rPr lang="tr-TR" sz="1200" b="1" i="1" u="none" strike="noStrike" dirty="0">
                          <a:solidFill>
                            <a:srgbClr val="000000"/>
                          </a:solidFill>
                          <a:effectLst/>
                          <a:latin typeface="Calibri" panose="020F0502020204030204" pitchFamily="34" charset="0"/>
                        </a:rPr>
                        <a:t> / 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995608438"/>
                  </a:ext>
                </a:extLst>
              </a:tr>
              <a:tr h="252267">
                <a:tc>
                  <a:txBody>
                    <a:bodyPr/>
                    <a:lstStyle/>
                    <a:p>
                      <a:pPr algn="l" fontAlgn="ctr"/>
                      <a:r>
                        <a:rPr lang="tr-TR" sz="1200" b="1" i="0" u="none" strike="noStrike" dirty="0">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7163510"/>
                  </a:ext>
                </a:extLst>
              </a:tr>
              <a:tr h="252267">
                <a:tc gridSpan="6">
                  <a:txBody>
                    <a:bodyPr/>
                    <a:lstStyle/>
                    <a:p>
                      <a:pPr algn="l" fontAlgn="b"/>
                      <a:r>
                        <a:rPr lang="tr-TR" sz="1200" b="1" i="0" u="none" strike="noStrike" dirty="0">
                          <a:solidFill>
                            <a:srgbClr val="000000"/>
                          </a:solidFill>
                          <a:effectLst/>
                          <a:latin typeface="Calibri" panose="020F0502020204030204" pitchFamily="34" charset="0"/>
                        </a:rPr>
                        <a:t>8TH SEMESTER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086153653"/>
                  </a:ext>
                </a:extLst>
              </a:tr>
              <a:tr h="240254">
                <a:tc>
                  <a:txBody>
                    <a:bodyPr/>
                    <a:lstStyle/>
                    <a:p>
                      <a:pPr algn="l" fontAlgn="ctr"/>
                      <a:r>
                        <a:rPr lang="tr-TR" sz="1200" b="1" i="0" u="none" strike="noStrike">
                          <a:solidFill>
                            <a:srgbClr val="000000"/>
                          </a:solidFill>
                          <a:effectLst/>
                          <a:latin typeface="Calibri" panose="020F0502020204030204" pitchFamily="34" charset="0"/>
                        </a:rPr>
                        <a:t>Course Code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Course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Theory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Application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Credit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046703"/>
                  </a:ext>
                </a:extLst>
              </a:tr>
              <a:tr h="504534">
                <a:tc>
                  <a:txBody>
                    <a:bodyPr/>
                    <a:lstStyle/>
                    <a:p>
                      <a:pPr algn="l" fontAlgn="ctr"/>
                      <a:r>
                        <a:rPr lang="tr-TR" sz="1200" b="0" i="0" u="none" strike="noStrike">
                          <a:solidFill>
                            <a:srgbClr val="000000"/>
                          </a:solidFill>
                          <a:effectLst/>
                          <a:latin typeface="Calibri" panose="020F0502020204030204" pitchFamily="34" charset="0"/>
                        </a:rPr>
                        <a:t>MAN 444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en-US" sz="1200" b="0" i="0" u="none" strike="noStrike" dirty="0">
                          <a:solidFill>
                            <a:srgbClr val="000000"/>
                          </a:solidFill>
                          <a:effectLst/>
                          <a:latin typeface="Calibri" panose="020F0502020204030204" pitchFamily="34" charset="0"/>
                        </a:rPr>
                        <a:t>Social Responsible, Sustainable and Ethical Business Practices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054534010"/>
                  </a:ext>
                </a:extLst>
              </a:tr>
              <a:tr h="252267">
                <a:tc>
                  <a:txBody>
                    <a:bodyPr/>
                    <a:lstStyle/>
                    <a:p>
                      <a:pPr algn="l" fontAlgn="ctr"/>
                      <a:r>
                        <a:rPr lang="tr-TR" sz="1200" b="0" i="0" u="none" strike="noStrike">
                          <a:solidFill>
                            <a:srgbClr val="000000"/>
                          </a:solidFill>
                          <a:effectLst/>
                          <a:latin typeface="Calibri" panose="020F0502020204030204" pitchFamily="34" charset="0"/>
                        </a:rPr>
                        <a:t>ELEC 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Elective</a:t>
                      </a:r>
                      <a:r>
                        <a:rPr lang="tr-TR" sz="1200" b="0" i="0" u="none" strike="noStrike" dirty="0">
                          <a:solidFill>
                            <a:srgbClr val="000000"/>
                          </a:solidFill>
                          <a:effectLst/>
                          <a:latin typeface="Calibri" panose="020F0502020204030204" pitchFamily="34" charset="0"/>
                        </a:rPr>
                        <a:t> Course XVII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0257568"/>
                  </a:ext>
                </a:extLst>
              </a:tr>
              <a:tr h="252267">
                <a:tc>
                  <a:txBody>
                    <a:bodyPr/>
                    <a:lstStyle/>
                    <a:p>
                      <a:pPr algn="l" fontAlgn="ctr"/>
                      <a:r>
                        <a:rPr lang="tr-TR" sz="1200" b="0" i="0" u="none" strike="noStrike">
                          <a:solidFill>
                            <a:srgbClr val="000000"/>
                          </a:solidFill>
                          <a:effectLst/>
                          <a:latin typeface="Calibri" panose="020F0502020204030204" pitchFamily="34" charset="0"/>
                        </a:rPr>
                        <a:t>ELEC 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Elective</a:t>
                      </a:r>
                      <a:r>
                        <a:rPr lang="tr-TR" sz="1200" b="0" i="0" u="none" strike="noStrike" dirty="0">
                          <a:solidFill>
                            <a:srgbClr val="000000"/>
                          </a:solidFill>
                          <a:effectLst/>
                          <a:latin typeface="Calibri" panose="020F0502020204030204" pitchFamily="34" charset="0"/>
                        </a:rPr>
                        <a:t> Course XVIII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2266422"/>
                  </a:ext>
                </a:extLst>
              </a:tr>
              <a:tr h="252267">
                <a:tc>
                  <a:txBody>
                    <a:bodyPr/>
                    <a:lstStyle/>
                    <a:p>
                      <a:pPr algn="l" fontAlgn="ctr"/>
                      <a:r>
                        <a:rPr lang="tr-TR" sz="1200" b="0" i="0" u="none" strike="noStrike">
                          <a:solidFill>
                            <a:srgbClr val="000000"/>
                          </a:solidFill>
                          <a:effectLst/>
                          <a:latin typeface="Calibri" panose="020F0502020204030204" pitchFamily="34" charset="0"/>
                        </a:rPr>
                        <a:t>ELEC 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Elective</a:t>
                      </a:r>
                      <a:r>
                        <a:rPr lang="tr-TR" sz="1200" b="0" i="0" u="none" strike="noStrike" dirty="0">
                          <a:solidFill>
                            <a:srgbClr val="000000"/>
                          </a:solidFill>
                          <a:effectLst/>
                          <a:latin typeface="Calibri" panose="020F0502020204030204" pitchFamily="34" charset="0"/>
                        </a:rPr>
                        <a:t> Course IXX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2547953"/>
                  </a:ext>
                </a:extLst>
              </a:tr>
              <a:tr h="252267">
                <a:tc>
                  <a:txBody>
                    <a:bodyPr/>
                    <a:lstStyle/>
                    <a:p>
                      <a:pPr algn="l" fontAlgn="ctr"/>
                      <a:r>
                        <a:rPr lang="tr-TR" sz="1200" b="0" i="0" u="none" strike="noStrike">
                          <a:solidFill>
                            <a:srgbClr val="000000"/>
                          </a:solidFill>
                          <a:effectLst/>
                          <a:latin typeface="Calibri" panose="020F0502020204030204" pitchFamily="34" charset="0"/>
                        </a:rPr>
                        <a:t>ELEC 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Elective</a:t>
                      </a:r>
                      <a:r>
                        <a:rPr lang="tr-TR" sz="1200" b="0" i="0" u="none" strike="noStrike" dirty="0">
                          <a:solidFill>
                            <a:srgbClr val="000000"/>
                          </a:solidFill>
                          <a:effectLst/>
                          <a:latin typeface="Calibri" panose="020F0502020204030204" pitchFamily="34" charset="0"/>
                        </a:rPr>
                        <a:t> Course XX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3361837"/>
                  </a:ext>
                </a:extLst>
              </a:tr>
              <a:tr h="473301">
                <a:tc>
                  <a:txBody>
                    <a:bodyPr/>
                    <a:lstStyle/>
                    <a:p>
                      <a:pPr algn="l" fontAlgn="ctr"/>
                      <a:r>
                        <a:rPr lang="tr-TR" sz="1200" b="1" i="1" u="none" strike="noStrike">
                          <a:solidFill>
                            <a:srgbClr val="000000"/>
                          </a:solidFill>
                          <a:effectLst/>
                          <a:latin typeface="Calibri" panose="020F0502020204030204" pitchFamily="34" charset="0"/>
                        </a:rPr>
                        <a:t>Total Credit / 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tr-TR" sz="1200" b="1" i="0" u="none" strike="noStrike" dirty="0">
                          <a:solidFill>
                            <a:srgbClr val="000000"/>
                          </a:solidFill>
                          <a:effectLst/>
                          <a:latin typeface="Calibri" panose="020F050202020403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tr-TR" sz="12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63208682"/>
                  </a:ext>
                </a:extLst>
              </a:tr>
            </a:tbl>
          </a:graphicData>
        </a:graphic>
      </p:graphicFrame>
    </p:spTree>
    <p:extLst>
      <p:ext uri="{BB962C8B-B14F-4D97-AF65-F5344CB8AC3E}">
        <p14:creationId xmlns:p14="http://schemas.microsoft.com/office/powerpoint/2010/main" val="3945009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8" name="Resim 87"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
        <p:nvSpPr>
          <p:cNvPr id="6"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700" b="0"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7" name="Dikdörtgen 6"/>
          <p:cNvSpPr/>
          <p:nvPr/>
        </p:nvSpPr>
        <p:spPr>
          <a:xfrm>
            <a:off x="667895" y="428865"/>
            <a:ext cx="7229480" cy="769441"/>
          </a:xfrm>
          <a:prstGeom prst="rect">
            <a:avLst/>
          </a:prstGeom>
        </p:spPr>
        <p:txBody>
          <a:bodyPr wrap="none">
            <a:spAutoFit/>
          </a:bodyPr>
          <a:lstStyle/>
          <a:p>
            <a:r>
              <a:rPr lang="tr-TR" sz="4400" u="sng" dirty="0">
                <a:cs typeface="Times New Roman" panose="02020603050405020304" pitchFamily="18" charset="0"/>
              </a:rPr>
              <a:t>İŞLETME BÖLÜMÜ MÜFREDATI</a:t>
            </a:r>
            <a:endParaRPr lang="tr-TR" sz="4400" dirty="0"/>
          </a:p>
        </p:txBody>
      </p:sp>
      <p:graphicFrame>
        <p:nvGraphicFramePr>
          <p:cNvPr id="4" name="İçerik Yer Tutucusu 3">
            <a:extLst>
              <a:ext uri="{FF2B5EF4-FFF2-40B4-BE49-F238E27FC236}">
                <a16:creationId xmlns:a16="http://schemas.microsoft.com/office/drawing/2014/main" id="{7D6C7814-9CAB-1D69-71CE-661FC3CF2404}"/>
              </a:ext>
            </a:extLst>
          </p:cNvPr>
          <p:cNvGraphicFramePr>
            <a:graphicFrameLocks noGrp="1"/>
          </p:cNvGraphicFramePr>
          <p:nvPr>
            <p:ph idx="1"/>
            <p:extLst>
              <p:ext uri="{D42A27DB-BD31-4B8C-83A1-F6EECF244321}">
                <p14:modId xmlns:p14="http://schemas.microsoft.com/office/powerpoint/2010/main" val="3100421191"/>
              </p:ext>
            </p:extLst>
          </p:nvPr>
        </p:nvGraphicFramePr>
        <p:xfrm>
          <a:off x="813808" y="1627169"/>
          <a:ext cx="10116790" cy="4801968"/>
        </p:xfrm>
        <a:graphic>
          <a:graphicData uri="http://schemas.openxmlformats.org/drawingml/2006/table">
            <a:tbl>
              <a:tblPr/>
              <a:tblGrid>
                <a:gridCol w="1307226">
                  <a:extLst>
                    <a:ext uri="{9D8B030D-6E8A-4147-A177-3AD203B41FA5}">
                      <a16:colId xmlns:a16="http://schemas.microsoft.com/office/drawing/2014/main" val="736592748"/>
                    </a:ext>
                  </a:extLst>
                </a:gridCol>
                <a:gridCol w="4987349">
                  <a:extLst>
                    <a:ext uri="{9D8B030D-6E8A-4147-A177-3AD203B41FA5}">
                      <a16:colId xmlns:a16="http://schemas.microsoft.com/office/drawing/2014/main" val="3421201618"/>
                    </a:ext>
                  </a:extLst>
                </a:gridCol>
                <a:gridCol w="781495">
                  <a:extLst>
                    <a:ext uri="{9D8B030D-6E8A-4147-A177-3AD203B41FA5}">
                      <a16:colId xmlns:a16="http://schemas.microsoft.com/office/drawing/2014/main" val="2413144955"/>
                    </a:ext>
                  </a:extLst>
                </a:gridCol>
                <a:gridCol w="1221972">
                  <a:extLst>
                    <a:ext uri="{9D8B030D-6E8A-4147-A177-3AD203B41FA5}">
                      <a16:colId xmlns:a16="http://schemas.microsoft.com/office/drawing/2014/main" val="947552155"/>
                    </a:ext>
                  </a:extLst>
                </a:gridCol>
                <a:gridCol w="909374">
                  <a:extLst>
                    <a:ext uri="{9D8B030D-6E8A-4147-A177-3AD203B41FA5}">
                      <a16:colId xmlns:a16="http://schemas.microsoft.com/office/drawing/2014/main" val="3782401818"/>
                    </a:ext>
                  </a:extLst>
                </a:gridCol>
                <a:gridCol w="909374">
                  <a:extLst>
                    <a:ext uri="{9D8B030D-6E8A-4147-A177-3AD203B41FA5}">
                      <a16:colId xmlns:a16="http://schemas.microsoft.com/office/drawing/2014/main" val="2543114885"/>
                    </a:ext>
                  </a:extLst>
                </a:gridCol>
              </a:tblGrid>
              <a:tr h="200082">
                <a:tc gridSpan="6">
                  <a:txBody>
                    <a:bodyPr/>
                    <a:lstStyle/>
                    <a:p>
                      <a:pPr algn="ctr" fontAlgn="b"/>
                      <a:r>
                        <a:rPr lang="tr-TR" sz="1100" b="1" i="0" u="none" strike="noStrike">
                          <a:solidFill>
                            <a:srgbClr val="FFFFFF"/>
                          </a:solidFill>
                          <a:effectLst/>
                          <a:latin typeface="Calibri" panose="020F0502020204030204" pitchFamily="34" charset="0"/>
                        </a:rPr>
                        <a:t>Elective Courses Requirements </a:t>
                      </a:r>
                    </a:p>
                  </a:txBody>
                  <a:tcPr marL="8634" marR="8634" marT="86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23375940"/>
                  </a:ext>
                </a:extLst>
              </a:tr>
              <a:tr h="200082">
                <a:tc>
                  <a:txBody>
                    <a:bodyPr/>
                    <a:lstStyle/>
                    <a:p>
                      <a:pPr algn="l" fontAlgn="ctr"/>
                      <a:r>
                        <a:rPr lang="tr-TR" sz="1100" b="1" i="0" u="none" strike="noStrike">
                          <a:solidFill>
                            <a:srgbClr val="000000"/>
                          </a:solidFill>
                          <a:effectLst/>
                          <a:latin typeface="Calibri" panose="020F0502020204030204" pitchFamily="34" charset="0"/>
                        </a:rPr>
                        <a:t>Course Code</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100" b="1" i="0" u="none" strike="noStrike">
                          <a:solidFill>
                            <a:srgbClr val="000000"/>
                          </a:solidFill>
                          <a:effectLst/>
                          <a:latin typeface="Calibri" panose="020F0502020204030204" pitchFamily="34" charset="0"/>
                        </a:rPr>
                        <a:t>Course Name</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100" b="1" i="0" u="none" strike="noStrike">
                          <a:solidFill>
                            <a:srgbClr val="000000"/>
                          </a:solidFill>
                          <a:effectLst/>
                          <a:latin typeface="Calibri" panose="020F0502020204030204" pitchFamily="34" charset="0"/>
                        </a:rPr>
                        <a:t>Theory</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100" b="1" i="0" u="none" strike="noStrike">
                          <a:solidFill>
                            <a:srgbClr val="000000"/>
                          </a:solidFill>
                          <a:effectLst/>
                          <a:latin typeface="Calibri" panose="020F0502020204030204" pitchFamily="34" charset="0"/>
                        </a:rPr>
                        <a:t>Application</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100" b="1" i="0" u="none" strike="noStrike">
                          <a:solidFill>
                            <a:srgbClr val="000000"/>
                          </a:solidFill>
                          <a:effectLst/>
                          <a:latin typeface="Calibri" panose="020F0502020204030204" pitchFamily="34" charset="0"/>
                        </a:rPr>
                        <a:t>Credit</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tr-TR" sz="1100" b="1" i="0" u="none" strike="noStrike">
                          <a:solidFill>
                            <a:srgbClr val="000000"/>
                          </a:solidFill>
                          <a:effectLst/>
                          <a:latin typeface="Calibri" panose="020F0502020204030204" pitchFamily="34" charset="0"/>
                        </a:rPr>
                        <a:t>ECTS</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550428301"/>
                  </a:ext>
                </a:extLst>
              </a:tr>
              <a:tr h="200082">
                <a:tc gridSpan="6">
                  <a:txBody>
                    <a:bodyPr/>
                    <a:lstStyle/>
                    <a:p>
                      <a:pPr algn="ctr" fontAlgn="ctr"/>
                      <a:r>
                        <a:rPr lang="tr-TR" sz="1100" b="1" i="0" u="none" strike="noStrike">
                          <a:solidFill>
                            <a:srgbClr val="000000"/>
                          </a:solidFill>
                          <a:effectLst/>
                          <a:latin typeface="Calibri" panose="020F0502020204030204" pitchFamily="34" charset="0"/>
                        </a:rPr>
                        <a:t>MANAGEMENT TRACK</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91847796"/>
                  </a:ext>
                </a:extLst>
              </a:tr>
              <a:tr h="200082">
                <a:tc>
                  <a:txBody>
                    <a:bodyPr/>
                    <a:lstStyle/>
                    <a:p>
                      <a:pPr algn="l" fontAlgn="ctr"/>
                      <a:r>
                        <a:rPr lang="tr-TR" sz="1200" b="1" i="0" u="none" strike="noStrike" dirty="0">
                          <a:solidFill>
                            <a:srgbClr val="000000"/>
                          </a:solidFill>
                          <a:effectLst/>
                          <a:latin typeface="Calibri" panose="020F0502020204030204" pitchFamily="34" charset="0"/>
                        </a:rPr>
                        <a:t>MAN 370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1" i="0" u="none" strike="noStrike">
                          <a:solidFill>
                            <a:srgbClr val="000000"/>
                          </a:solidFill>
                          <a:effectLst/>
                          <a:latin typeface="Calibri" panose="020F0502020204030204" pitchFamily="34" charset="0"/>
                        </a:rPr>
                        <a:t>Business Communications</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5361569"/>
                  </a:ext>
                </a:extLst>
              </a:tr>
              <a:tr h="200082">
                <a:tc>
                  <a:txBody>
                    <a:bodyPr/>
                    <a:lstStyle/>
                    <a:p>
                      <a:pPr algn="l" fontAlgn="ctr"/>
                      <a:r>
                        <a:rPr lang="tr-TR" sz="1200" b="1" i="0" u="none" strike="noStrike" dirty="0">
                          <a:solidFill>
                            <a:srgbClr val="000000"/>
                          </a:solidFill>
                          <a:effectLst/>
                          <a:latin typeface="Calibri" panose="020F0502020204030204" pitchFamily="34" charset="0"/>
                        </a:rPr>
                        <a:t>MAN 374</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Total Quality Management</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6321600"/>
                  </a:ext>
                </a:extLst>
              </a:tr>
              <a:tr h="200082">
                <a:tc>
                  <a:txBody>
                    <a:bodyPr/>
                    <a:lstStyle/>
                    <a:p>
                      <a:pPr algn="l" fontAlgn="ctr"/>
                      <a:r>
                        <a:rPr lang="tr-TR" sz="1200" b="1" i="0" u="none" strike="noStrike" dirty="0">
                          <a:solidFill>
                            <a:srgbClr val="000000"/>
                          </a:solidFill>
                          <a:effectLst/>
                          <a:latin typeface="Calibri" panose="020F0502020204030204" pitchFamily="34" charset="0"/>
                        </a:rPr>
                        <a:t>MAN 378</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Human Resources Management</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888600"/>
                  </a:ext>
                </a:extLst>
              </a:tr>
              <a:tr h="200082">
                <a:tc>
                  <a:txBody>
                    <a:bodyPr/>
                    <a:lstStyle/>
                    <a:p>
                      <a:pPr algn="l" fontAlgn="ctr"/>
                      <a:r>
                        <a:rPr lang="tr-TR" sz="1200" b="1" i="0" u="none" strike="noStrike" dirty="0">
                          <a:solidFill>
                            <a:srgbClr val="000000"/>
                          </a:solidFill>
                          <a:effectLst/>
                          <a:latin typeface="Calibri" panose="020F0502020204030204" pitchFamily="34" charset="0"/>
                        </a:rPr>
                        <a:t>MAN 422</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Industrial Relations and Labor Law</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755529"/>
                  </a:ext>
                </a:extLst>
              </a:tr>
              <a:tr h="200082">
                <a:tc>
                  <a:txBody>
                    <a:bodyPr/>
                    <a:lstStyle/>
                    <a:p>
                      <a:pPr algn="l" fontAlgn="ctr"/>
                      <a:r>
                        <a:rPr lang="tr-TR" sz="1200" b="1" i="0" u="none" strike="noStrike" dirty="0">
                          <a:solidFill>
                            <a:srgbClr val="000000"/>
                          </a:solidFill>
                          <a:effectLst/>
                          <a:latin typeface="Calibri" panose="020F0502020204030204" pitchFamily="34" charset="0"/>
                        </a:rPr>
                        <a:t>MAN 425</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Corporate Governance</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225533"/>
                  </a:ext>
                </a:extLst>
              </a:tr>
              <a:tr h="200082">
                <a:tc>
                  <a:txBody>
                    <a:bodyPr/>
                    <a:lstStyle/>
                    <a:p>
                      <a:pPr algn="l" fontAlgn="ctr"/>
                      <a:r>
                        <a:rPr lang="tr-TR" sz="1200" b="1" i="0" u="none" strike="noStrike" dirty="0">
                          <a:solidFill>
                            <a:srgbClr val="000000"/>
                          </a:solidFill>
                          <a:effectLst/>
                          <a:latin typeface="Calibri" panose="020F0502020204030204" pitchFamily="34" charset="0"/>
                        </a:rPr>
                        <a:t>MAN 441</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1" i="0" u="none" strike="noStrike" dirty="0" err="1">
                          <a:solidFill>
                            <a:srgbClr val="000000"/>
                          </a:solidFill>
                          <a:effectLst/>
                          <a:latin typeface="Calibri" panose="020F0502020204030204" pitchFamily="34" charset="0"/>
                        </a:rPr>
                        <a:t>Crisis</a:t>
                      </a:r>
                      <a:r>
                        <a:rPr lang="tr-TR" sz="1200" b="1" i="0" u="none" strike="noStrike" dirty="0">
                          <a:solidFill>
                            <a:srgbClr val="000000"/>
                          </a:solidFill>
                          <a:effectLst/>
                          <a:latin typeface="Calibri" panose="020F0502020204030204" pitchFamily="34" charset="0"/>
                        </a:rPr>
                        <a:t> Management</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3184120"/>
                  </a:ext>
                </a:extLst>
              </a:tr>
              <a:tr h="200082">
                <a:tc>
                  <a:txBody>
                    <a:bodyPr/>
                    <a:lstStyle/>
                    <a:p>
                      <a:pPr algn="l" fontAlgn="ctr"/>
                      <a:r>
                        <a:rPr lang="tr-TR" sz="1200" b="1" i="0" u="none" strike="noStrike">
                          <a:solidFill>
                            <a:srgbClr val="000000"/>
                          </a:solidFill>
                          <a:effectLst/>
                          <a:latin typeface="Calibri" panose="020F0502020204030204" pitchFamily="34" charset="0"/>
                        </a:rPr>
                        <a:t>MAN 469</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Social</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Policy</a:t>
                      </a:r>
                      <a:endParaRPr lang="tr-TR" sz="1200" b="1" i="0" u="none" strike="noStrike" dirty="0">
                        <a:solidFill>
                          <a:srgbClr val="000000"/>
                        </a:solidFill>
                        <a:effectLst/>
                        <a:latin typeface="Calibri" panose="020F0502020204030204" pitchFamily="34" charset="0"/>
                      </a:endParaRP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521955"/>
                  </a:ext>
                </a:extLst>
              </a:tr>
              <a:tr h="200082">
                <a:tc>
                  <a:txBody>
                    <a:bodyPr/>
                    <a:lstStyle/>
                    <a:p>
                      <a:pPr algn="l" fontAlgn="ctr"/>
                      <a:r>
                        <a:rPr lang="tr-TR" sz="1200" b="1" i="0" u="none" strike="noStrike">
                          <a:solidFill>
                            <a:srgbClr val="000000"/>
                          </a:solidFill>
                          <a:effectLst/>
                          <a:latin typeface="Calibri" panose="020F0502020204030204" pitchFamily="34" charset="0"/>
                        </a:rPr>
                        <a:t>MAN 481</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Entrepreneurship</a:t>
                      </a:r>
                      <a:endParaRPr lang="tr-TR" sz="1200" b="1" i="0" u="none" strike="noStrike" dirty="0">
                        <a:solidFill>
                          <a:srgbClr val="000000"/>
                        </a:solidFill>
                        <a:effectLst/>
                        <a:latin typeface="Calibri" panose="020F0502020204030204" pitchFamily="34" charset="0"/>
                      </a:endParaRP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477161"/>
                  </a:ext>
                </a:extLst>
              </a:tr>
              <a:tr h="200082">
                <a:tc>
                  <a:txBody>
                    <a:bodyPr/>
                    <a:lstStyle/>
                    <a:p>
                      <a:pPr algn="l" fontAlgn="ctr"/>
                      <a:r>
                        <a:rPr lang="tr-TR" sz="1200" b="1" i="0" u="none" strike="noStrike">
                          <a:solidFill>
                            <a:srgbClr val="000000"/>
                          </a:solidFill>
                          <a:effectLst/>
                          <a:latin typeface="Calibri" panose="020F0502020204030204" pitchFamily="34" charset="0"/>
                        </a:rPr>
                        <a:t>MAN 488</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E-Business </a:t>
                      </a:r>
                      <a:r>
                        <a:rPr lang="tr-TR" sz="1200" b="1" i="0" u="none" strike="noStrike" dirty="0" err="1">
                          <a:solidFill>
                            <a:srgbClr val="000000"/>
                          </a:solidFill>
                          <a:effectLst/>
                          <a:latin typeface="Calibri" panose="020F0502020204030204" pitchFamily="34" charset="0"/>
                        </a:rPr>
                        <a:t>and</a:t>
                      </a:r>
                      <a:r>
                        <a:rPr lang="tr-TR" sz="1200" b="1" i="0" u="none" strike="noStrike" dirty="0">
                          <a:solidFill>
                            <a:srgbClr val="000000"/>
                          </a:solidFill>
                          <a:effectLst/>
                          <a:latin typeface="Calibri" panose="020F0502020204030204" pitchFamily="34" charset="0"/>
                        </a:rPr>
                        <a:t> E-Commerce</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973178"/>
                  </a:ext>
                </a:extLst>
              </a:tr>
              <a:tr h="200082">
                <a:tc>
                  <a:txBody>
                    <a:bodyPr/>
                    <a:lstStyle/>
                    <a:p>
                      <a:pPr algn="l" fontAlgn="ctr"/>
                      <a:r>
                        <a:rPr lang="tr-TR" sz="1200" b="1" i="0" u="none" strike="noStrike">
                          <a:solidFill>
                            <a:srgbClr val="000000"/>
                          </a:solidFill>
                          <a:effectLst/>
                          <a:latin typeface="Calibri" panose="020F0502020204030204" pitchFamily="34" charset="0"/>
                        </a:rPr>
                        <a:t>MAN 423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Game </a:t>
                      </a:r>
                      <a:r>
                        <a:rPr lang="tr-TR" sz="1200" b="1" i="0" u="none" strike="noStrike" dirty="0" err="1">
                          <a:solidFill>
                            <a:srgbClr val="000000"/>
                          </a:solidFill>
                          <a:effectLst/>
                          <a:latin typeface="Calibri" panose="020F0502020204030204" pitchFamily="34" charset="0"/>
                        </a:rPr>
                        <a:t>Theory</a:t>
                      </a:r>
                      <a:endParaRPr lang="tr-TR" sz="1200" b="1" i="0" u="none" strike="noStrike" dirty="0">
                        <a:solidFill>
                          <a:srgbClr val="000000"/>
                        </a:solidFill>
                        <a:effectLst/>
                        <a:latin typeface="Calibri" panose="020F0502020204030204" pitchFamily="34" charset="0"/>
                      </a:endParaRP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6636961"/>
                  </a:ext>
                </a:extLst>
              </a:tr>
              <a:tr h="200082">
                <a:tc>
                  <a:txBody>
                    <a:bodyPr/>
                    <a:lstStyle/>
                    <a:p>
                      <a:pPr algn="l" fontAlgn="ctr"/>
                      <a:r>
                        <a:rPr lang="tr-TR" sz="1200" b="1" i="0" u="none" strike="noStrike">
                          <a:solidFill>
                            <a:srgbClr val="000000"/>
                          </a:solidFill>
                          <a:effectLst/>
                          <a:latin typeface="Calibri" panose="020F0502020204030204" pitchFamily="34" charset="0"/>
                        </a:rPr>
                        <a:t>MAN 440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Decision</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Theory</a:t>
                      </a:r>
                      <a:endParaRPr lang="tr-TR" sz="1200" b="1" i="0" u="none" strike="noStrike" dirty="0">
                        <a:solidFill>
                          <a:srgbClr val="000000"/>
                        </a:solidFill>
                        <a:effectLst/>
                        <a:latin typeface="Calibri" panose="020F0502020204030204" pitchFamily="34" charset="0"/>
                      </a:endParaRP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1701354"/>
                  </a:ext>
                </a:extLst>
              </a:tr>
              <a:tr h="200082">
                <a:tc>
                  <a:txBody>
                    <a:bodyPr/>
                    <a:lstStyle/>
                    <a:p>
                      <a:pPr algn="l" fontAlgn="ctr"/>
                      <a:r>
                        <a:rPr lang="tr-TR" sz="1200" b="1" i="0" u="none" strike="noStrike">
                          <a:solidFill>
                            <a:srgbClr val="000000"/>
                          </a:solidFill>
                          <a:effectLst/>
                          <a:latin typeface="Calibri" panose="020F0502020204030204" pitchFamily="34" charset="0"/>
                        </a:rPr>
                        <a:t>MAN 442</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Revenue</a:t>
                      </a:r>
                      <a:r>
                        <a:rPr lang="tr-TR" sz="1200" b="1" i="0" u="none" strike="noStrike" dirty="0">
                          <a:solidFill>
                            <a:srgbClr val="000000"/>
                          </a:solidFill>
                          <a:effectLst/>
                          <a:latin typeface="Calibri" panose="020F0502020204030204" pitchFamily="34" charset="0"/>
                        </a:rPr>
                        <a:t> Management</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580631"/>
                  </a:ext>
                </a:extLst>
              </a:tr>
              <a:tr h="200082">
                <a:tc>
                  <a:txBody>
                    <a:bodyPr/>
                    <a:lstStyle/>
                    <a:p>
                      <a:pPr algn="l" fontAlgn="ctr"/>
                      <a:r>
                        <a:rPr lang="tr-TR" sz="1200" b="1" i="0" u="none" strike="noStrike">
                          <a:solidFill>
                            <a:srgbClr val="000000"/>
                          </a:solidFill>
                          <a:effectLst/>
                          <a:latin typeface="Calibri" panose="020F0502020204030204" pitchFamily="34" charset="0"/>
                        </a:rPr>
                        <a:t>LOG 477</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Creativity</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and</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Innovation</a:t>
                      </a:r>
                      <a:endParaRPr lang="tr-TR" sz="1200" b="1" i="0" u="none" strike="noStrike" dirty="0">
                        <a:solidFill>
                          <a:srgbClr val="000000"/>
                        </a:solidFill>
                        <a:effectLst/>
                        <a:latin typeface="Calibri" panose="020F0502020204030204" pitchFamily="34" charset="0"/>
                      </a:endParaRP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493710"/>
                  </a:ext>
                </a:extLst>
              </a:tr>
              <a:tr h="200082">
                <a:tc>
                  <a:txBody>
                    <a:bodyPr/>
                    <a:lstStyle/>
                    <a:p>
                      <a:pPr algn="l" fontAlgn="ctr"/>
                      <a:r>
                        <a:rPr lang="tr-TR" sz="1200" b="1" i="0" u="none" strike="noStrike">
                          <a:solidFill>
                            <a:srgbClr val="000000"/>
                          </a:solidFill>
                          <a:effectLst/>
                          <a:latin typeface="Calibri" panose="020F0502020204030204" pitchFamily="34" charset="0"/>
                        </a:rPr>
                        <a:t>LOG 472</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Energy</a:t>
                      </a:r>
                      <a:r>
                        <a:rPr lang="tr-TR" sz="1200" b="1" i="0" u="none" strike="noStrike" dirty="0">
                          <a:solidFill>
                            <a:srgbClr val="000000"/>
                          </a:solidFill>
                          <a:effectLst/>
                          <a:latin typeface="Calibri" panose="020F0502020204030204" pitchFamily="34" charset="0"/>
                        </a:rPr>
                        <a:t> Management </a:t>
                      </a:r>
                      <a:r>
                        <a:rPr lang="tr-TR" sz="1200" b="1" i="0" u="none" strike="noStrike" dirty="0" err="1">
                          <a:solidFill>
                            <a:srgbClr val="000000"/>
                          </a:solidFill>
                          <a:effectLst/>
                          <a:latin typeface="Calibri" panose="020F0502020204030204" pitchFamily="34" charset="0"/>
                        </a:rPr>
                        <a:t>and</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Sustainability</a:t>
                      </a:r>
                      <a:endParaRPr lang="tr-TR" sz="1200" b="1" i="0" u="none" strike="noStrike" dirty="0">
                        <a:solidFill>
                          <a:srgbClr val="000000"/>
                        </a:solidFill>
                        <a:effectLst/>
                        <a:latin typeface="Calibri" panose="020F0502020204030204" pitchFamily="34" charset="0"/>
                      </a:endParaRP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598229"/>
                  </a:ext>
                </a:extLst>
              </a:tr>
              <a:tr h="200082">
                <a:tc>
                  <a:txBody>
                    <a:bodyPr/>
                    <a:lstStyle/>
                    <a:p>
                      <a:pPr algn="l" fontAlgn="ctr"/>
                      <a:r>
                        <a:rPr lang="tr-TR" sz="1200" b="1" i="0" u="none" strike="noStrike">
                          <a:solidFill>
                            <a:srgbClr val="000000"/>
                          </a:solidFill>
                          <a:effectLst/>
                          <a:latin typeface="Calibri" panose="020F0502020204030204" pitchFamily="34" charset="0"/>
                        </a:rPr>
                        <a:t>AVM 452</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1" i="0" u="none" strike="noStrike" dirty="0">
                          <a:solidFill>
                            <a:srgbClr val="000000"/>
                          </a:solidFill>
                          <a:effectLst/>
                          <a:latin typeface="Calibri" panose="020F0502020204030204" pitchFamily="34" charset="0"/>
                        </a:rPr>
                        <a:t>Risk Management in </a:t>
                      </a:r>
                      <a:r>
                        <a:rPr lang="tr-TR" sz="1200" b="1" i="0" u="none" strike="noStrike" dirty="0" err="1">
                          <a:solidFill>
                            <a:srgbClr val="000000"/>
                          </a:solidFill>
                          <a:effectLst/>
                          <a:latin typeface="Calibri" panose="020F0502020204030204" pitchFamily="34" charset="0"/>
                        </a:rPr>
                        <a:t>Aviation</a:t>
                      </a:r>
                      <a:endParaRPr lang="tr-TR" sz="1200" b="1" i="0" u="none" strike="noStrike" dirty="0">
                        <a:solidFill>
                          <a:srgbClr val="000000"/>
                        </a:solidFill>
                        <a:effectLst/>
                        <a:latin typeface="Calibri" panose="020F0502020204030204" pitchFamily="34" charset="0"/>
                      </a:endParaRP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1173083"/>
                  </a:ext>
                </a:extLst>
              </a:tr>
              <a:tr h="200082">
                <a:tc>
                  <a:txBody>
                    <a:bodyPr/>
                    <a:lstStyle/>
                    <a:p>
                      <a:pPr algn="l" fontAlgn="ctr"/>
                      <a:r>
                        <a:rPr lang="tr-TR" sz="1200" b="1" i="0" u="none" strike="noStrike">
                          <a:solidFill>
                            <a:srgbClr val="000000"/>
                          </a:solidFill>
                          <a:effectLst/>
                          <a:latin typeface="Calibri" panose="020F0502020204030204" pitchFamily="34" charset="0"/>
                        </a:rPr>
                        <a:t>AVM 453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1" i="0" u="none" strike="noStrike" dirty="0" err="1">
                          <a:solidFill>
                            <a:srgbClr val="000000"/>
                          </a:solidFill>
                          <a:effectLst/>
                          <a:latin typeface="Calibri" panose="020F0502020204030204" pitchFamily="34" charset="0"/>
                        </a:rPr>
                        <a:t>Quality</a:t>
                      </a:r>
                      <a:r>
                        <a:rPr lang="tr-TR" sz="1200" b="1" i="0" u="none" strike="noStrike" dirty="0">
                          <a:solidFill>
                            <a:srgbClr val="000000"/>
                          </a:solidFill>
                          <a:effectLst/>
                          <a:latin typeface="Calibri" panose="020F0502020204030204" pitchFamily="34" charset="0"/>
                        </a:rPr>
                        <a:t> Management in </a:t>
                      </a:r>
                      <a:r>
                        <a:rPr lang="tr-TR" sz="1200" b="1" i="0" u="none" strike="noStrike" dirty="0" err="1">
                          <a:solidFill>
                            <a:srgbClr val="000000"/>
                          </a:solidFill>
                          <a:effectLst/>
                          <a:latin typeface="Calibri" panose="020F0502020204030204" pitchFamily="34" charset="0"/>
                        </a:rPr>
                        <a:t>Aviation</a:t>
                      </a:r>
                      <a:endParaRPr lang="tr-TR" sz="1200" b="1" i="0" u="none" strike="noStrike" dirty="0">
                        <a:solidFill>
                          <a:srgbClr val="000000"/>
                        </a:solidFill>
                        <a:effectLst/>
                        <a:latin typeface="Calibri" panose="020F0502020204030204" pitchFamily="34" charset="0"/>
                      </a:endParaRP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9004995"/>
                  </a:ext>
                </a:extLst>
              </a:tr>
              <a:tr h="200082">
                <a:tc>
                  <a:txBody>
                    <a:bodyPr/>
                    <a:lstStyle/>
                    <a:p>
                      <a:pPr algn="l" fontAlgn="ctr"/>
                      <a:r>
                        <a:rPr lang="tr-TR" sz="1200" b="1" i="0" u="none" strike="noStrike">
                          <a:solidFill>
                            <a:srgbClr val="000000"/>
                          </a:solidFill>
                          <a:effectLst/>
                          <a:latin typeface="Calibri" panose="020F0502020204030204" pitchFamily="34" charset="0"/>
                        </a:rPr>
                        <a:t>AVM 489</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Innovation</a:t>
                      </a:r>
                      <a:r>
                        <a:rPr lang="tr-TR" sz="1200" b="1" i="0" u="none" strike="noStrike" dirty="0">
                          <a:solidFill>
                            <a:srgbClr val="000000"/>
                          </a:solidFill>
                          <a:effectLst/>
                          <a:latin typeface="Calibri" panose="020F0502020204030204" pitchFamily="34" charset="0"/>
                        </a:rPr>
                        <a:t> Management </a:t>
                      </a:r>
                      <a:r>
                        <a:rPr lang="tr-TR" sz="1200" b="1" i="0" u="none" strike="noStrike" dirty="0" err="1">
                          <a:solidFill>
                            <a:srgbClr val="000000"/>
                          </a:solidFill>
                          <a:effectLst/>
                          <a:latin typeface="Calibri" panose="020F0502020204030204" pitchFamily="34" charset="0"/>
                        </a:rPr>
                        <a:t>and</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Aviation</a:t>
                      </a:r>
                      <a:r>
                        <a:rPr lang="tr-TR" sz="1200" b="1" i="0" u="none" strike="noStrike" dirty="0">
                          <a:solidFill>
                            <a:srgbClr val="000000"/>
                          </a:solidFill>
                          <a:effectLst/>
                          <a:latin typeface="Calibri" panose="020F0502020204030204" pitchFamily="34" charset="0"/>
                        </a:rPr>
                        <a:t> Applications</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1018742"/>
                  </a:ext>
                </a:extLst>
              </a:tr>
              <a:tr h="200082">
                <a:tc>
                  <a:txBody>
                    <a:bodyPr/>
                    <a:lstStyle/>
                    <a:p>
                      <a:pPr algn="l" fontAlgn="ctr"/>
                      <a:r>
                        <a:rPr lang="tr-TR" sz="1200" b="1" i="0" u="none" strike="noStrike">
                          <a:solidFill>
                            <a:srgbClr val="000000"/>
                          </a:solidFill>
                          <a:effectLst/>
                          <a:latin typeface="Calibri" panose="020F0502020204030204" pitchFamily="34" charset="0"/>
                        </a:rPr>
                        <a:t>AVM 458</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Calibri" panose="020F0502020204030204" pitchFamily="34" charset="0"/>
                        </a:rPr>
                        <a:t>Airline Business Models and Strategic Management</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1631894"/>
                  </a:ext>
                </a:extLst>
              </a:tr>
              <a:tr h="200082">
                <a:tc>
                  <a:txBody>
                    <a:bodyPr/>
                    <a:lstStyle/>
                    <a:p>
                      <a:pPr algn="l" fontAlgn="ctr"/>
                      <a:r>
                        <a:rPr lang="tr-TR" sz="1200" b="1" i="0" u="none" strike="noStrike">
                          <a:solidFill>
                            <a:srgbClr val="000000"/>
                          </a:solidFill>
                          <a:effectLst/>
                          <a:latin typeface="Calibri" panose="020F0502020204030204" pitchFamily="34" charset="0"/>
                        </a:rPr>
                        <a:t>AVM 352</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Aviation</a:t>
                      </a:r>
                      <a:r>
                        <a:rPr lang="tr-TR" sz="1200" b="1" i="0" u="none" strike="noStrike" dirty="0">
                          <a:solidFill>
                            <a:srgbClr val="000000"/>
                          </a:solidFill>
                          <a:effectLst/>
                          <a:latin typeface="Calibri" panose="020F0502020204030204" pitchFamily="34" charset="0"/>
                        </a:rPr>
                        <a:t> Security Management</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406905"/>
                  </a:ext>
                </a:extLst>
              </a:tr>
              <a:tr h="200082">
                <a:tc>
                  <a:txBody>
                    <a:bodyPr/>
                    <a:lstStyle/>
                    <a:p>
                      <a:pPr algn="l" fontAlgn="ctr"/>
                      <a:r>
                        <a:rPr lang="tr-TR" sz="1200" b="1" i="0" u="none" strike="noStrike">
                          <a:solidFill>
                            <a:srgbClr val="000000"/>
                          </a:solidFill>
                          <a:effectLst/>
                          <a:latin typeface="Calibri" panose="020F0502020204030204" pitchFamily="34" charset="0"/>
                        </a:rPr>
                        <a:t>AVM 463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1" i="0" u="none" strike="noStrike" dirty="0" err="1">
                          <a:solidFill>
                            <a:srgbClr val="000000"/>
                          </a:solidFill>
                          <a:effectLst/>
                          <a:latin typeface="Calibri" panose="020F0502020204030204" pitchFamily="34" charset="0"/>
                        </a:rPr>
                        <a:t>Passenger</a:t>
                      </a:r>
                      <a:r>
                        <a:rPr lang="tr-TR" sz="1200" b="1" i="0" u="none" strike="noStrike" dirty="0">
                          <a:solidFill>
                            <a:srgbClr val="000000"/>
                          </a:solidFill>
                          <a:effectLst/>
                          <a:latin typeface="Calibri" panose="020F0502020204030204" pitchFamily="34" charset="0"/>
                        </a:rPr>
                        <a:t> Services Management</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1" i="0" u="none" strike="noStrike">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481688"/>
                  </a:ext>
                </a:extLst>
              </a:tr>
              <a:tr h="200082">
                <a:tc>
                  <a:txBody>
                    <a:bodyPr/>
                    <a:lstStyle/>
                    <a:p>
                      <a:pPr algn="l" fontAlgn="ctr"/>
                      <a:r>
                        <a:rPr lang="tr-TR" sz="1200" b="1" i="0" u="none" strike="noStrike">
                          <a:solidFill>
                            <a:srgbClr val="000000"/>
                          </a:solidFill>
                          <a:effectLst/>
                          <a:latin typeface="Calibri" panose="020F0502020204030204" pitchFamily="34" charset="0"/>
                        </a:rPr>
                        <a:t>AVM 474</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Air</a:t>
                      </a:r>
                      <a:r>
                        <a:rPr lang="tr-TR" sz="1200" b="1" i="0" u="none" strike="noStrike" dirty="0">
                          <a:solidFill>
                            <a:srgbClr val="000000"/>
                          </a:solidFill>
                          <a:effectLst/>
                          <a:latin typeface="Calibri" panose="020F0502020204030204" pitchFamily="34" charset="0"/>
                        </a:rPr>
                        <a:t> Cargo Management</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5272802"/>
                  </a:ext>
                </a:extLst>
              </a:tr>
            </a:tbl>
          </a:graphicData>
        </a:graphic>
      </p:graphicFrame>
    </p:spTree>
    <p:extLst>
      <p:ext uri="{BB962C8B-B14F-4D97-AF65-F5344CB8AC3E}">
        <p14:creationId xmlns:p14="http://schemas.microsoft.com/office/powerpoint/2010/main" val="3508396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8" name="Resim 87"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
        <p:nvSpPr>
          <p:cNvPr id="6"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700" b="0"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7" name="Dikdörtgen 6"/>
          <p:cNvSpPr/>
          <p:nvPr/>
        </p:nvSpPr>
        <p:spPr>
          <a:xfrm>
            <a:off x="667895" y="428865"/>
            <a:ext cx="7229480" cy="769441"/>
          </a:xfrm>
          <a:prstGeom prst="rect">
            <a:avLst/>
          </a:prstGeom>
        </p:spPr>
        <p:txBody>
          <a:bodyPr wrap="none">
            <a:spAutoFit/>
          </a:bodyPr>
          <a:lstStyle/>
          <a:p>
            <a:r>
              <a:rPr lang="tr-TR" sz="4400" u="sng" dirty="0">
                <a:cs typeface="Times New Roman" panose="02020603050405020304" pitchFamily="18" charset="0"/>
              </a:rPr>
              <a:t>İŞLETME BÖLÜMÜ MÜFREDATI</a:t>
            </a:r>
            <a:endParaRPr lang="tr-TR" sz="4400" dirty="0"/>
          </a:p>
        </p:txBody>
      </p:sp>
      <p:graphicFrame>
        <p:nvGraphicFramePr>
          <p:cNvPr id="5" name="İçerik Yer Tutucusu 4">
            <a:extLst>
              <a:ext uri="{FF2B5EF4-FFF2-40B4-BE49-F238E27FC236}">
                <a16:creationId xmlns:a16="http://schemas.microsoft.com/office/drawing/2014/main" id="{9459E2D5-487C-0340-E41F-24F7CC7CEEDE}"/>
              </a:ext>
            </a:extLst>
          </p:cNvPr>
          <p:cNvGraphicFramePr>
            <a:graphicFrameLocks noGrp="1"/>
          </p:cNvGraphicFramePr>
          <p:nvPr>
            <p:ph idx="1"/>
            <p:extLst>
              <p:ext uri="{D42A27DB-BD31-4B8C-83A1-F6EECF244321}">
                <p14:modId xmlns:p14="http://schemas.microsoft.com/office/powerpoint/2010/main" val="736943055"/>
              </p:ext>
            </p:extLst>
          </p:nvPr>
        </p:nvGraphicFramePr>
        <p:xfrm>
          <a:off x="791736" y="1397613"/>
          <a:ext cx="10166995" cy="5054975"/>
        </p:xfrm>
        <a:graphic>
          <a:graphicData uri="http://schemas.openxmlformats.org/drawingml/2006/table">
            <a:tbl>
              <a:tblPr/>
              <a:tblGrid>
                <a:gridCol w="1317463">
                  <a:extLst>
                    <a:ext uri="{9D8B030D-6E8A-4147-A177-3AD203B41FA5}">
                      <a16:colId xmlns:a16="http://schemas.microsoft.com/office/drawing/2014/main" val="3371645911"/>
                    </a:ext>
                  </a:extLst>
                </a:gridCol>
                <a:gridCol w="5009975">
                  <a:extLst>
                    <a:ext uri="{9D8B030D-6E8A-4147-A177-3AD203B41FA5}">
                      <a16:colId xmlns:a16="http://schemas.microsoft.com/office/drawing/2014/main" val="3050136031"/>
                    </a:ext>
                  </a:extLst>
                </a:gridCol>
                <a:gridCol w="785039">
                  <a:extLst>
                    <a:ext uri="{9D8B030D-6E8A-4147-A177-3AD203B41FA5}">
                      <a16:colId xmlns:a16="http://schemas.microsoft.com/office/drawing/2014/main" val="2514497724"/>
                    </a:ext>
                  </a:extLst>
                </a:gridCol>
                <a:gridCol w="1227516">
                  <a:extLst>
                    <a:ext uri="{9D8B030D-6E8A-4147-A177-3AD203B41FA5}">
                      <a16:colId xmlns:a16="http://schemas.microsoft.com/office/drawing/2014/main" val="2796259946"/>
                    </a:ext>
                  </a:extLst>
                </a:gridCol>
                <a:gridCol w="913501">
                  <a:extLst>
                    <a:ext uri="{9D8B030D-6E8A-4147-A177-3AD203B41FA5}">
                      <a16:colId xmlns:a16="http://schemas.microsoft.com/office/drawing/2014/main" val="723390696"/>
                    </a:ext>
                  </a:extLst>
                </a:gridCol>
                <a:gridCol w="913501">
                  <a:extLst>
                    <a:ext uri="{9D8B030D-6E8A-4147-A177-3AD203B41FA5}">
                      <a16:colId xmlns:a16="http://schemas.microsoft.com/office/drawing/2014/main" val="3739680483"/>
                    </a:ext>
                  </a:extLst>
                </a:gridCol>
              </a:tblGrid>
              <a:tr h="202199">
                <a:tc gridSpan="6">
                  <a:txBody>
                    <a:bodyPr/>
                    <a:lstStyle/>
                    <a:p>
                      <a:pPr algn="ctr" fontAlgn="ctr"/>
                      <a:r>
                        <a:rPr lang="tr-TR" sz="1000" b="1" i="0" u="none" strike="noStrike">
                          <a:solidFill>
                            <a:srgbClr val="000000"/>
                          </a:solidFill>
                          <a:effectLst/>
                          <a:latin typeface="Calibri" panose="020F0502020204030204" pitchFamily="34" charset="0"/>
                        </a:rPr>
                        <a:t>INFORMATION TECHNOLOGIES TRACK</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646251641"/>
                  </a:ext>
                </a:extLst>
              </a:tr>
              <a:tr h="202199">
                <a:tc>
                  <a:txBody>
                    <a:bodyPr/>
                    <a:lstStyle/>
                    <a:p>
                      <a:pPr algn="l" fontAlgn="ctr"/>
                      <a:r>
                        <a:rPr lang="tr-TR" sz="1200" b="1" i="0" u="none" strike="noStrike" dirty="0">
                          <a:solidFill>
                            <a:srgbClr val="000000"/>
                          </a:solidFill>
                          <a:effectLst/>
                          <a:latin typeface="Calibri" panose="020F0502020204030204" pitchFamily="34" charset="0"/>
                        </a:rPr>
                        <a:t>MIS 240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Calibri" panose="020F0502020204030204" pitchFamily="34" charset="0"/>
                        </a:rPr>
                        <a:t>Introduction to Data Structures and Algorithms</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62734"/>
                  </a:ext>
                </a:extLst>
              </a:tr>
              <a:tr h="202199">
                <a:tc>
                  <a:txBody>
                    <a:bodyPr/>
                    <a:lstStyle/>
                    <a:p>
                      <a:pPr algn="l" fontAlgn="ctr"/>
                      <a:r>
                        <a:rPr lang="tr-TR" sz="1200" b="1" i="0" u="none" strike="noStrike">
                          <a:solidFill>
                            <a:srgbClr val="000000"/>
                          </a:solidFill>
                          <a:effectLst/>
                          <a:latin typeface="Calibri" panose="020F0502020204030204" pitchFamily="34" charset="0"/>
                        </a:rPr>
                        <a:t>MIS 260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Management Information </a:t>
                      </a:r>
                      <a:r>
                        <a:rPr lang="tr-TR" sz="1200" b="1" i="0" u="none" strike="noStrike" dirty="0" err="1">
                          <a:solidFill>
                            <a:srgbClr val="000000"/>
                          </a:solidFill>
                          <a:effectLst/>
                          <a:latin typeface="Calibri" panose="020F0502020204030204" pitchFamily="34" charset="0"/>
                        </a:rPr>
                        <a:t>Systems</a:t>
                      </a:r>
                      <a:endParaRPr lang="tr-TR" sz="1200" b="1" i="0" u="none" strike="noStrike" dirty="0">
                        <a:solidFill>
                          <a:srgbClr val="000000"/>
                        </a:solidFill>
                        <a:effectLst/>
                        <a:latin typeface="Calibri" panose="020F0502020204030204" pitchFamily="34" charset="0"/>
                      </a:endParaRP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7890282"/>
                  </a:ext>
                </a:extLst>
              </a:tr>
              <a:tr h="202199">
                <a:tc>
                  <a:txBody>
                    <a:bodyPr/>
                    <a:lstStyle/>
                    <a:p>
                      <a:pPr algn="l" fontAlgn="ctr"/>
                      <a:r>
                        <a:rPr lang="tr-TR" sz="1200" b="1" i="0" u="none" strike="noStrike">
                          <a:solidFill>
                            <a:srgbClr val="000000"/>
                          </a:solidFill>
                          <a:effectLst/>
                          <a:latin typeface="Calibri" panose="020F0502020204030204" pitchFamily="34" charset="0"/>
                        </a:rPr>
                        <a:t>MIS 361</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E-</a:t>
                      </a:r>
                      <a:r>
                        <a:rPr lang="tr-TR" sz="1200" b="1" i="0" u="none" strike="noStrike" dirty="0" err="1">
                          <a:solidFill>
                            <a:srgbClr val="000000"/>
                          </a:solidFill>
                          <a:effectLst/>
                          <a:latin typeface="Calibri" panose="020F0502020204030204" pitchFamily="34" charset="0"/>
                        </a:rPr>
                        <a:t>Tailing</a:t>
                      </a:r>
                      <a:r>
                        <a:rPr lang="tr-TR" sz="1200" b="1" i="0" u="none" strike="noStrike" dirty="0">
                          <a:solidFill>
                            <a:srgbClr val="000000"/>
                          </a:solidFill>
                          <a:effectLst/>
                          <a:latin typeface="Calibri" panose="020F0502020204030204" pitchFamily="34" charset="0"/>
                        </a:rPr>
                        <a:t> Operations</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909706"/>
                  </a:ext>
                </a:extLst>
              </a:tr>
              <a:tr h="202199">
                <a:tc>
                  <a:txBody>
                    <a:bodyPr/>
                    <a:lstStyle/>
                    <a:p>
                      <a:pPr algn="l" fontAlgn="ctr"/>
                      <a:r>
                        <a:rPr lang="tr-TR" sz="1200" b="1" i="0" u="none" strike="noStrike">
                          <a:solidFill>
                            <a:srgbClr val="000000"/>
                          </a:solidFill>
                          <a:effectLst/>
                          <a:latin typeface="Calibri" panose="020F0502020204030204" pitchFamily="34" charset="0"/>
                        </a:rPr>
                        <a:t>LOG 340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Logistics</a:t>
                      </a:r>
                      <a:r>
                        <a:rPr lang="tr-TR" sz="1200" b="1" i="0" u="none" strike="noStrike" dirty="0">
                          <a:solidFill>
                            <a:srgbClr val="000000"/>
                          </a:solidFill>
                          <a:effectLst/>
                          <a:latin typeface="Calibri" panose="020F0502020204030204" pitchFamily="34" charset="0"/>
                        </a:rPr>
                        <a:t> Information </a:t>
                      </a:r>
                      <a:r>
                        <a:rPr lang="tr-TR" sz="1200" b="1" i="0" u="none" strike="noStrike" dirty="0" err="1">
                          <a:solidFill>
                            <a:srgbClr val="000000"/>
                          </a:solidFill>
                          <a:effectLst/>
                          <a:latin typeface="Calibri" panose="020F0502020204030204" pitchFamily="34" charset="0"/>
                        </a:rPr>
                        <a:t>Systems</a:t>
                      </a:r>
                      <a:endParaRPr lang="tr-TR" sz="1200" b="1" i="0" u="none" strike="noStrike" dirty="0">
                        <a:solidFill>
                          <a:srgbClr val="000000"/>
                        </a:solidFill>
                        <a:effectLst/>
                        <a:latin typeface="Calibri" panose="020F0502020204030204" pitchFamily="34" charset="0"/>
                      </a:endParaRP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6408277"/>
                  </a:ext>
                </a:extLst>
              </a:tr>
              <a:tr h="202199">
                <a:tc>
                  <a:txBody>
                    <a:bodyPr/>
                    <a:lstStyle/>
                    <a:p>
                      <a:pPr algn="l" fontAlgn="ctr"/>
                      <a:r>
                        <a:rPr lang="tr-TR" sz="1200" b="1" i="0" u="none" strike="noStrike">
                          <a:solidFill>
                            <a:srgbClr val="000000"/>
                          </a:solidFill>
                          <a:effectLst/>
                          <a:latin typeface="Calibri" panose="020F0502020204030204" pitchFamily="34" charset="0"/>
                        </a:rPr>
                        <a:t>MIS 450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Digital</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Innovation</a:t>
                      </a:r>
                      <a:r>
                        <a:rPr lang="tr-TR" sz="1200" b="1" i="0" u="none" strike="noStrike" dirty="0">
                          <a:solidFill>
                            <a:srgbClr val="000000"/>
                          </a:solidFill>
                          <a:effectLst/>
                          <a:latin typeface="Calibri" panose="020F0502020204030204" pitchFamily="34" charset="0"/>
                        </a:rPr>
                        <a:t> Management</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4831680"/>
                  </a:ext>
                </a:extLst>
              </a:tr>
              <a:tr h="202199">
                <a:tc>
                  <a:txBody>
                    <a:bodyPr/>
                    <a:lstStyle/>
                    <a:p>
                      <a:pPr algn="l" fontAlgn="ctr"/>
                      <a:r>
                        <a:rPr lang="tr-TR" sz="1200" b="1" i="0" u="none" strike="noStrike">
                          <a:solidFill>
                            <a:srgbClr val="000000"/>
                          </a:solidFill>
                          <a:effectLst/>
                          <a:latin typeface="Calibri" panose="020F0502020204030204" pitchFamily="34" charset="0"/>
                        </a:rPr>
                        <a:t>MIS 311</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Business </a:t>
                      </a:r>
                      <a:r>
                        <a:rPr lang="tr-TR" sz="1200" b="1" i="0" u="none" strike="noStrike" dirty="0" err="1">
                          <a:solidFill>
                            <a:srgbClr val="000000"/>
                          </a:solidFill>
                          <a:effectLst/>
                          <a:latin typeface="Calibri" panose="020F0502020204030204" pitchFamily="34" charset="0"/>
                        </a:rPr>
                        <a:t>Intelligence</a:t>
                      </a:r>
                      <a:endParaRPr lang="tr-TR" sz="1200" b="1" i="0" u="none" strike="noStrike" dirty="0">
                        <a:solidFill>
                          <a:srgbClr val="000000"/>
                        </a:solidFill>
                        <a:effectLst/>
                        <a:latin typeface="Calibri" panose="020F0502020204030204" pitchFamily="34" charset="0"/>
                      </a:endParaRP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8365230"/>
                  </a:ext>
                </a:extLst>
              </a:tr>
              <a:tr h="202199">
                <a:tc>
                  <a:txBody>
                    <a:bodyPr/>
                    <a:lstStyle/>
                    <a:p>
                      <a:pPr algn="l" fontAlgn="ctr"/>
                      <a:r>
                        <a:rPr lang="tr-TR" sz="1200" b="1" i="0" u="none" strike="noStrike">
                          <a:solidFill>
                            <a:srgbClr val="000000"/>
                          </a:solidFill>
                          <a:effectLst/>
                          <a:latin typeface="Calibri" panose="020F0502020204030204" pitchFamily="34" charset="0"/>
                        </a:rPr>
                        <a:t>MIS 461</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Security Management</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9948912"/>
                  </a:ext>
                </a:extLst>
              </a:tr>
              <a:tr h="202199">
                <a:tc>
                  <a:txBody>
                    <a:bodyPr/>
                    <a:lstStyle/>
                    <a:p>
                      <a:pPr algn="l" fontAlgn="ctr"/>
                      <a:r>
                        <a:rPr lang="tr-TR" sz="1200" b="1" i="0" u="none" strike="noStrike">
                          <a:solidFill>
                            <a:srgbClr val="000000"/>
                          </a:solidFill>
                          <a:effectLst/>
                          <a:latin typeface="Calibri" panose="020F0502020204030204" pitchFamily="34" charset="0"/>
                        </a:rPr>
                        <a:t>MIS 445</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Enterprise Resource Planning</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210062"/>
                  </a:ext>
                </a:extLst>
              </a:tr>
              <a:tr h="202199">
                <a:tc gridSpan="6">
                  <a:txBody>
                    <a:bodyPr/>
                    <a:lstStyle/>
                    <a:p>
                      <a:pPr algn="ctr" fontAlgn="ctr"/>
                      <a:r>
                        <a:rPr lang="tr-TR" sz="1200" b="1" i="0" u="none" strike="noStrike" dirty="0">
                          <a:solidFill>
                            <a:srgbClr val="000000"/>
                          </a:solidFill>
                          <a:effectLst/>
                          <a:latin typeface="Calibri" panose="020F0502020204030204" pitchFamily="34" charset="0"/>
                        </a:rPr>
                        <a:t>MARKETING TRACK</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78074638"/>
                  </a:ext>
                </a:extLst>
              </a:tr>
              <a:tr h="202199">
                <a:tc>
                  <a:txBody>
                    <a:bodyPr/>
                    <a:lstStyle/>
                    <a:p>
                      <a:pPr algn="l" fontAlgn="ctr"/>
                      <a:r>
                        <a:rPr lang="tr-TR" sz="1200" b="1" i="0" u="none" strike="noStrike">
                          <a:solidFill>
                            <a:srgbClr val="000000"/>
                          </a:solidFill>
                          <a:effectLst/>
                          <a:latin typeface="Calibri" panose="020F0502020204030204" pitchFamily="34" charset="0"/>
                        </a:rPr>
                        <a:t>MAN 380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International Marketing</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6620519"/>
                  </a:ext>
                </a:extLst>
              </a:tr>
              <a:tr h="202199">
                <a:tc>
                  <a:txBody>
                    <a:bodyPr/>
                    <a:lstStyle/>
                    <a:p>
                      <a:pPr algn="l" fontAlgn="ctr"/>
                      <a:r>
                        <a:rPr lang="tr-TR" sz="1200" b="1" i="0" u="none" strike="noStrike">
                          <a:solidFill>
                            <a:srgbClr val="000000"/>
                          </a:solidFill>
                          <a:effectLst/>
                          <a:latin typeface="Calibri" panose="020F0502020204030204" pitchFamily="34" charset="0"/>
                        </a:rPr>
                        <a:t>MAN 383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Sales</a:t>
                      </a:r>
                      <a:r>
                        <a:rPr lang="tr-TR" sz="1200" b="1" i="0" u="none" strike="noStrike" dirty="0">
                          <a:solidFill>
                            <a:srgbClr val="000000"/>
                          </a:solidFill>
                          <a:effectLst/>
                          <a:latin typeface="Calibri" panose="020F0502020204030204" pitchFamily="34" charset="0"/>
                        </a:rPr>
                        <a:t> Management</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5845944"/>
                  </a:ext>
                </a:extLst>
              </a:tr>
              <a:tr h="202199">
                <a:tc>
                  <a:txBody>
                    <a:bodyPr/>
                    <a:lstStyle/>
                    <a:p>
                      <a:pPr algn="l" fontAlgn="ctr"/>
                      <a:r>
                        <a:rPr lang="tr-TR" sz="1200" b="1" i="0" u="none" strike="noStrike">
                          <a:solidFill>
                            <a:srgbClr val="000000"/>
                          </a:solidFill>
                          <a:effectLst/>
                          <a:latin typeface="Calibri" panose="020F0502020204030204" pitchFamily="34" charset="0"/>
                        </a:rPr>
                        <a:t>MAN 424</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Sustainable</a:t>
                      </a:r>
                      <a:r>
                        <a:rPr lang="tr-TR" sz="1200" b="1" i="0" u="none" strike="noStrike" dirty="0">
                          <a:solidFill>
                            <a:srgbClr val="000000"/>
                          </a:solidFill>
                          <a:effectLst/>
                          <a:latin typeface="Calibri" panose="020F0502020204030204" pitchFamily="34" charset="0"/>
                        </a:rPr>
                        <a:t> Marketing</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560831"/>
                  </a:ext>
                </a:extLst>
              </a:tr>
              <a:tr h="202199">
                <a:tc>
                  <a:txBody>
                    <a:bodyPr/>
                    <a:lstStyle/>
                    <a:p>
                      <a:pPr algn="l" fontAlgn="ctr"/>
                      <a:r>
                        <a:rPr lang="tr-TR" sz="1200" b="1" i="0" u="none" strike="noStrike">
                          <a:solidFill>
                            <a:srgbClr val="000000"/>
                          </a:solidFill>
                          <a:effectLst/>
                          <a:latin typeface="Calibri" panose="020F0502020204030204" pitchFamily="34" charset="0"/>
                        </a:rPr>
                        <a:t>MAN 480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Marketing </a:t>
                      </a:r>
                      <a:r>
                        <a:rPr lang="tr-TR" sz="1200" b="1" i="0" u="none" strike="noStrike" dirty="0" err="1">
                          <a:solidFill>
                            <a:srgbClr val="000000"/>
                          </a:solidFill>
                          <a:effectLst/>
                          <a:latin typeface="Calibri" panose="020F0502020204030204" pitchFamily="34" charset="0"/>
                        </a:rPr>
                        <a:t>Strategies</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and</a:t>
                      </a:r>
                      <a:r>
                        <a:rPr lang="tr-TR" sz="1200" b="1" i="0" u="none" strike="noStrike" dirty="0">
                          <a:solidFill>
                            <a:srgbClr val="000000"/>
                          </a:solidFill>
                          <a:effectLst/>
                          <a:latin typeface="Calibri" panose="020F0502020204030204" pitchFamily="34" charset="0"/>
                        </a:rPr>
                        <a:t> </a:t>
                      </a:r>
                      <a:r>
                        <a:rPr lang="tr-TR" sz="1200" b="1" i="0" u="none" strike="noStrike" dirty="0" err="1">
                          <a:solidFill>
                            <a:srgbClr val="000000"/>
                          </a:solidFill>
                          <a:effectLst/>
                          <a:latin typeface="Calibri" panose="020F0502020204030204" pitchFamily="34" charset="0"/>
                        </a:rPr>
                        <a:t>Research</a:t>
                      </a:r>
                      <a:endParaRPr lang="tr-TR" sz="1200" b="1" i="0" u="none" strike="noStrike" dirty="0">
                        <a:solidFill>
                          <a:srgbClr val="000000"/>
                        </a:solidFill>
                        <a:effectLst/>
                        <a:latin typeface="Calibri" panose="020F0502020204030204" pitchFamily="34" charset="0"/>
                      </a:endParaRP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842541"/>
                  </a:ext>
                </a:extLst>
              </a:tr>
              <a:tr h="202199">
                <a:tc>
                  <a:txBody>
                    <a:bodyPr/>
                    <a:lstStyle/>
                    <a:p>
                      <a:pPr algn="l" fontAlgn="ctr"/>
                      <a:r>
                        <a:rPr lang="tr-TR" sz="1200" b="1" i="0" u="none" strike="noStrike">
                          <a:solidFill>
                            <a:srgbClr val="000000"/>
                          </a:solidFill>
                          <a:effectLst/>
                          <a:latin typeface="Calibri" panose="020F0502020204030204" pitchFamily="34" charset="0"/>
                        </a:rPr>
                        <a:t>MIS 430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err="1">
                          <a:solidFill>
                            <a:srgbClr val="000000"/>
                          </a:solidFill>
                          <a:effectLst/>
                          <a:latin typeface="Calibri" panose="020F0502020204030204" pitchFamily="34" charset="0"/>
                        </a:rPr>
                        <a:t>Digital</a:t>
                      </a:r>
                      <a:r>
                        <a:rPr lang="tr-TR" sz="1200" b="1" i="0" u="none" strike="noStrike" dirty="0">
                          <a:solidFill>
                            <a:srgbClr val="000000"/>
                          </a:solidFill>
                          <a:effectLst/>
                          <a:latin typeface="Calibri" panose="020F0502020204030204" pitchFamily="34" charset="0"/>
                        </a:rPr>
                        <a:t> Marketing</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8084890"/>
                  </a:ext>
                </a:extLst>
              </a:tr>
              <a:tr h="202199">
                <a:tc gridSpan="6">
                  <a:txBody>
                    <a:bodyPr/>
                    <a:lstStyle/>
                    <a:p>
                      <a:pPr algn="ctr" fontAlgn="ctr"/>
                      <a:r>
                        <a:rPr lang="tr-TR" sz="1200" b="1" i="0" u="none" strike="noStrike" dirty="0">
                          <a:solidFill>
                            <a:srgbClr val="000000"/>
                          </a:solidFill>
                          <a:effectLst/>
                          <a:latin typeface="Calibri" panose="020F0502020204030204" pitchFamily="34" charset="0"/>
                        </a:rPr>
                        <a:t>ACCOUNTING &amp; FINANCE TRACK</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24632634"/>
                  </a:ext>
                </a:extLst>
              </a:tr>
              <a:tr h="202199">
                <a:tc>
                  <a:txBody>
                    <a:bodyPr/>
                    <a:lstStyle/>
                    <a:p>
                      <a:pPr algn="l" fontAlgn="ctr"/>
                      <a:r>
                        <a:rPr lang="tr-TR" sz="1200" b="1" i="0" u="none" strike="noStrike">
                          <a:solidFill>
                            <a:srgbClr val="000000"/>
                          </a:solidFill>
                          <a:effectLst/>
                          <a:latin typeface="Calibri" panose="020F0502020204030204" pitchFamily="34" charset="0"/>
                        </a:rPr>
                        <a:t>MAN 420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Auditing</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491444"/>
                  </a:ext>
                </a:extLst>
              </a:tr>
              <a:tr h="202199">
                <a:tc>
                  <a:txBody>
                    <a:bodyPr/>
                    <a:lstStyle/>
                    <a:p>
                      <a:pPr algn="l" fontAlgn="ctr"/>
                      <a:r>
                        <a:rPr lang="tr-TR" sz="1200" b="1" i="0" u="none" strike="noStrike">
                          <a:solidFill>
                            <a:srgbClr val="000000"/>
                          </a:solidFill>
                          <a:effectLst/>
                          <a:latin typeface="Calibri" panose="020F0502020204030204" pitchFamily="34" charset="0"/>
                        </a:rPr>
                        <a:t>MAN 421</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International Financial Reporting Standards</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4362191"/>
                  </a:ext>
                </a:extLst>
              </a:tr>
              <a:tr h="202199">
                <a:tc>
                  <a:txBody>
                    <a:bodyPr/>
                    <a:lstStyle/>
                    <a:p>
                      <a:pPr algn="l" fontAlgn="ctr"/>
                      <a:r>
                        <a:rPr lang="tr-TR" sz="1200" b="1" i="0" u="none" strike="noStrike">
                          <a:solidFill>
                            <a:srgbClr val="000000"/>
                          </a:solidFill>
                          <a:effectLst/>
                          <a:latin typeface="Calibri" panose="020F0502020204030204" pitchFamily="34" charset="0"/>
                        </a:rPr>
                        <a:t>MAN 486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Financial Statement Analysis</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604883"/>
                  </a:ext>
                </a:extLst>
              </a:tr>
              <a:tr h="202199">
                <a:tc>
                  <a:txBody>
                    <a:bodyPr/>
                    <a:lstStyle/>
                    <a:p>
                      <a:pPr algn="l" fontAlgn="ctr"/>
                      <a:r>
                        <a:rPr lang="tr-TR" sz="1200" b="1" i="0" u="none" strike="noStrike">
                          <a:solidFill>
                            <a:srgbClr val="000000"/>
                          </a:solidFill>
                          <a:effectLst/>
                          <a:latin typeface="Calibri" panose="020F0502020204030204" pitchFamily="34" charset="0"/>
                        </a:rPr>
                        <a:t>MIS 345</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Accounting Information Systems</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5163919"/>
                  </a:ext>
                </a:extLst>
              </a:tr>
              <a:tr h="202199">
                <a:tc>
                  <a:txBody>
                    <a:bodyPr/>
                    <a:lstStyle/>
                    <a:p>
                      <a:pPr algn="l" fontAlgn="ctr"/>
                      <a:r>
                        <a:rPr lang="tr-TR" sz="1200" b="1" i="0" u="none" strike="noStrike">
                          <a:solidFill>
                            <a:srgbClr val="000000"/>
                          </a:solidFill>
                          <a:effectLst/>
                          <a:latin typeface="Calibri" panose="020F0502020204030204" pitchFamily="34" charset="0"/>
                        </a:rPr>
                        <a:t>MIS 446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Accounting Softwares</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6495651"/>
                  </a:ext>
                </a:extLst>
              </a:tr>
              <a:tr h="202199">
                <a:tc>
                  <a:txBody>
                    <a:bodyPr/>
                    <a:lstStyle/>
                    <a:p>
                      <a:pPr algn="l" fontAlgn="ctr"/>
                      <a:r>
                        <a:rPr lang="tr-TR" sz="1200" b="1" i="0" u="none" strike="noStrike">
                          <a:solidFill>
                            <a:srgbClr val="000000"/>
                          </a:solidFill>
                          <a:effectLst/>
                          <a:latin typeface="Calibri" panose="020F0502020204030204" pitchFamily="34" charset="0"/>
                        </a:rPr>
                        <a:t>MAN 330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International Economic Organizations</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0635201"/>
                  </a:ext>
                </a:extLst>
              </a:tr>
              <a:tr h="202199">
                <a:tc>
                  <a:txBody>
                    <a:bodyPr/>
                    <a:lstStyle/>
                    <a:p>
                      <a:pPr algn="l" fontAlgn="ctr"/>
                      <a:r>
                        <a:rPr lang="tr-TR" sz="1200" b="1" i="0" u="none" strike="noStrike">
                          <a:solidFill>
                            <a:srgbClr val="000000"/>
                          </a:solidFill>
                          <a:effectLst/>
                          <a:latin typeface="Calibri" panose="020F0502020204030204" pitchFamily="34" charset="0"/>
                        </a:rPr>
                        <a:t>MAN 431</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International Economics</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467861"/>
                  </a:ext>
                </a:extLst>
              </a:tr>
              <a:tr h="202199">
                <a:tc>
                  <a:txBody>
                    <a:bodyPr/>
                    <a:lstStyle/>
                    <a:p>
                      <a:pPr algn="l" fontAlgn="ctr"/>
                      <a:r>
                        <a:rPr lang="tr-TR" sz="1200" b="1" i="0" u="none" strike="noStrike">
                          <a:solidFill>
                            <a:srgbClr val="000000"/>
                          </a:solidFill>
                          <a:effectLst/>
                          <a:latin typeface="Calibri" panose="020F0502020204030204" pitchFamily="34" charset="0"/>
                        </a:rPr>
                        <a:t>MIS 431</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Digital Monetary Systems</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1717123"/>
                  </a:ext>
                </a:extLst>
              </a:tr>
              <a:tr h="202199">
                <a:tc>
                  <a:txBody>
                    <a:bodyPr/>
                    <a:lstStyle/>
                    <a:p>
                      <a:pPr algn="l" fontAlgn="ctr"/>
                      <a:r>
                        <a:rPr lang="tr-TR" sz="1200" b="1" i="0" u="none" strike="noStrike">
                          <a:solidFill>
                            <a:srgbClr val="000000"/>
                          </a:solidFill>
                          <a:effectLst/>
                          <a:latin typeface="Calibri" panose="020F0502020204030204" pitchFamily="34" charset="0"/>
                        </a:rPr>
                        <a:t>MIS 447</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Calibri" panose="020F0502020204030204" pitchFamily="34" charset="0"/>
                        </a:rPr>
                        <a:t>Purchasing and Financing in Information Technologies</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0</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3</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1" i="0" u="none" strike="noStrike" dirty="0">
                          <a:solidFill>
                            <a:srgbClr val="000000"/>
                          </a:solidFill>
                          <a:effectLst/>
                          <a:latin typeface="Calibri" panose="020F0502020204030204" pitchFamily="34" charset="0"/>
                        </a:rPr>
                        <a:t>6</a:t>
                      </a:r>
                    </a:p>
                  </a:txBody>
                  <a:tcPr marL="8288" marR="8288" marT="82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2637240"/>
                  </a:ext>
                </a:extLst>
              </a:tr>
            </a:tbl>
          </a:graphicData>
        </a:graphic>
      </p:graphicFrame>
    </p:spTree>
    <p:extLst>
      <p:ext uri="{BB962C8B-B14F-4D97-AF65-F5344CB8AC3E}">
        <p14:creationId xmlns:p14="http://schemas.microsoft.com/office/powerpoint/2010/main" val="3687794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u="sng" dirty="0">
                <a:latin typeface="+mn-lt"/>
                <a:cs typeface="Times New Roman" panose="02020603050405020304" pitchFamily="18" charset="0"/>
              </a:rPr>
              <a:t>İŞ OLANAKLARI</a:t>
            </a:r>
          </a:p>
        </p:txBody>
      </p:sp>
      <p:sp>
        <p:nvSpPr>
          <p:cNvPr id="3" name="İçerik Yer Tutucusu 2"/>
          <p:cNvSpPr>
            <a:spLocks noGrp="1"/>
          </p:cNvSpPr>
          <p:nvPr>
            <p:ph idx="1"/>
          </p:nvPr>
        </p:nvSpPr>
        <p:spPr/>
        <p:txBody>
          <a:bodyPr>
            <a:normAutofit/>
          </a:bodyPr>
          <a:lstStyle/>
          <a:p>
            <a:pPr marL="299085" marR="378460" indent="-287020" algn="just">
              <a:lnSpc>
                <a:spcPct val="100000"/>
              </a:lnSpc>
              <a:spcBef>
                <a:spcPts val="1080"/>
              </a:spcBef>
            </a:pPr>
            <a:r>
              <a:rPr lang="tr-TR" sz="2400" spc="-120" dirty="0">
                <a:cs typeface="Times New Roman" panose="02020603050405020304" pitchFamily="18" charset="0"/>
              </a:rPr>
              <a:t>İşletme Lisans Programını başarı ile tamamlayan  mezunlar, kamu ve özel sektörde çeşitli departmanlarda iş bulabildiği gibi diğer işletmecilik alanlarında da çalışabilmektedir. </a:t>
            </a:r>
          </a:p>
          <a:p>
            <a:pPr marL="299085" marR="378460" indent="-287020" algn="just">
              <a:lnSpc>
                <a:spcPct val="100000"/>
              </a:lnSpc>
              <a:spcBef>
                <a:spcPts val="1080"/>
              </a:spcBef>
            </a:pPr>
            <a:r>
              <a:rPr lang="tr-TR" sz="2400" spc="-120" dirty="0">
                <a:cs typeface="Times New Roman" panose="02020603050405020304" pitchFamily="18" charset="0"/>
              </a:rPr>
              <a:t>Mezunlar, kendi işini kurabilmek için de yeterli bilgiye sahiptir.</a:t>
            </a:r>
          </a:p>
          <a:p>
            <a:pPr marL="12700" algn="just">
              <a:lnSpc>
                <a:spcPct val="100000"/>
              </a:lnSpc>
              <a:spcBef>
                <a:spcPts val="1085"/>
              </a:spcBef>
            </a:pPr>
            <a:r>
              <a:rPr lang="tr-TR" sz="2400" spc="-120" dirty="0">
                <a:cs typeface="Times New Roman" panose="02020603050405020304" pitchFamily="18" charset="0"/>
              </a:rPr>
              <a:t>  Kamu Kurum ve Kuruluşları (Türkiye Cumhuriyet Merkez Bankası, Hazine ve Maliye Bakanlığı, DHMİ, SHGM, Ulaştırma Bakanlığı vb.)</a:t>
            </a:r>
          </a:p>
          <a:p>
            <a:pPr marL="12700" algn="just">
              <a:lnSpc>
                <a:spcPct val="100000"/>
              </a:lnSpc>
              <a:spcBef>
                <a:spcPts val="1080"/>
              </a:spcBef>
            </a:pPr>
            <a:r>
              <a:rPr lang="tr-TR" sz="2400" spc="-120" dirty="0">
                <a:cs typeface="Times New Roman" panose="02020603050405020304" pitchFamily="18" charset="0"/>
              </a:rPr>
              <a:t>  Havaalanları (Yolcu-Yer Hizmetleri)(HAVAŞ, TGS, Çelebi)</a:t>
            </a:r>
          </a:p>
          <a:p>
            <a:pPr marL="12700" algn="just">
              <a:lnSpc>
                <a:spcPct val="100000"/>
              </a:lnSpc>
              <a:spcBef>
                <a:spcPts val="1080"/>
              </a:spcBef>
            </a:pPr>
            <a:r>
              <a:rPr lang="tr-TR" sz="2400" spc="-120" dirty="0">
                <a:cs typeface="Times New Roman" panose="02020603050405020304" pitchFamily="18" charset="0"/>
              </a:rPr>
              <a:t>  TUSAŞ,  ASELSAN, HAVELSAN vb. gibi kurum ve kuruluşlar,</a:t>
            </a:r>
          </a:p>
          <a:p>
            <a:pPr marL="12700" algn="just">
              <a:lnSpc>
                <a:spcPct val="100000"/>
              </a:lnSpc>
              <a:spcBef>
                <a:spcPts val="1080"/>
              </a:spcBef>
            </a:pPr>
            <a:r>
              <a:rPr lang="tr-TR" sz="2400" spc="-120" dirty="0">
                <a:cs typeface="Times New Roman" panose="02020603050405020304" pitchFamily="18" charset="0"/>
              </a:rPr>
              <a:t>  İşletme yönetimi ile ilgili tüm ihtisas kuruluşları ve üniversitelerde çalışma fırsatları bulunmaktadır.</a:t>
            </a:r>
          </a:p>
        </p:txBody>
      </p:sp>
      <p:pic>
        <p:nvPicPr>
          <p:cNvPr id="4" name="Resim 3"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Tree>
    <p:extLst>
      <p:ext uri="{BB962C8B-B14F-4D97-AF65-F5344CB8AC3E}">
        <p14:creationId xmlns:p14="http://schemas.microsoft.com/office/powerpoint/2010/main" val="1832617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1182029"/>
            <a:ext cx="10515600" cy="5173353"/>
          </a:xfrm>
        </p:spPr>
        <p:txBody>
          <a:bodyPr>
            <a:normAutofit fontScale="70000" lnSpcReduction="20000"/>
          </a:bodyPr>
          <a:lstStyle/>
          <a:p>
            <a:pPr marL="299085" indent="-286385" algn="just">
              <a:lnSpc>
                <a:spcPct val="100000"/>
              </a:lnSpc>
              <a:spcBef>
                <a:spcPts val="95"/>
              </a:spcBef>
              <a:buFont typeface="Arial"/>
              <a:buChar char="•"/>
              <a:tabLst>
                <a:tab pos="299085" algn="l"/>
                <a:tab pos="299720" algn="l"/>
              </a:tabLst>
            </a:pPr>
            <a:r>
              <a:rPr lang="tr-TR" sz="3400" spc="-120" dirty="0">
                <a:cs typeface="Times New Roman" panose="02020603050405020304" pitchFamily="18" charset="0"/>
              </a:rPr>
              <a:t>Bölümümüz hakkında daha detaylı bilgi almak için üniversitemizi ziyaret edebilir veya akademik personelimiz  ile iletişime geçebilirsiniz.</a:t>
            </a:r>
          </a:p>
          <a:p>
            <a:pPr algn="just">
              <a:lnSpc>
                <a:spcPct val="100000"/>
              </a:lnSpc>
              <a:spcBef>
                <a:spcPts val="55"/>
              </a:spcBef>
            </a:pPr>
            <a:endParaRPr lang="tr-TR" sz="3400" dirty="0">
              <a:cs typeface="Times New Roman" panose="02020603050405020304" pitchFamily="18" charset="0"/>
            </a:endParaRPr>
          </a:p>
          <a:p>
            <a:pPr marL="299085" marR="158750" indent="-286385" algn="just">
              <a:lnSpc>
                <a:spcPct val="100000"/>
              </a:lnSpc>
              <a:spcBef>
                <a:spcPts val="95"/>
              </a:spcBef>
              <a:buFont typeface="Arial"/>
              <a:buChar char="•"/>
              <a:tabLst>
                <a:tab pos="299085" algn="l"/>
                <a:tab pos="299720" algn="l"/>
              </a:tabLst>
            </a:pPr>
            <a:r>
              <a:rPr lang="tr-TR" sz="3400" spc="-120" dirty="0">
                <a:cs typeface="Times New Roman" panose="02020603050405020304" pitchFamily="18" charset="0"/>
              </a:rPr>
              <a:t>Ayrıca siz değerli öğrencilerimiz ve ailelerimizi 19 Temmuz- 30 Temmuz  2023 tarihleri arasında düzenlenen «Üniversite </a:t>
            </a:r>
            <a:r>
              <a:rPr lang="tr-TR" sz="3400" spc="-120">
                <a:cs typeface="Times New Roman" panose="02020603050405020304" pitchFamily="18" charset="0"/>
              </a:rPr>
              <a:t>Tanıtım Günleri-2023»  </a:t>
            </a:r>
            <a:r>
              <a:rPr lang="tr-TR" sz="3400" spc="-120" dirty="0">
                <a:cs typeface="Times New Roman" panose="02020603050405020304" pitchFamily="18" charset="0"/>
              </a:rPr>
              <a:t>etkinliğimize davet ediyoruz. Tanıtım günleri için lütfen üniversitemiz internet sitesini ziyaret  ediniz.</a:t>
            </a:r>
          </a:p>
          <a:p>
            <a:pPr marL="299085" marR="5080" indent="-286385" algn="just">
              <a:lnSpc>
                <a:spcPct val="100000"/>
              </a:lnSpc>
              <a:spcBef>
                <a:spcPts val="95"/>
              </a:spcBef>
              <a:buFont typeface="Arial"/>
              <a:buChar char="•"/>
              <a:tabLst>
                <a:tab pos="299085" algn="l"/>
                <a:tab pos="299720" algn="l"/>
              </a:tabLst>
            </a:pPr>
            <a:endParaRPr lang="tr-TR" sz="3400" spc="-120" dirty="0">
              <a:cs typeface="Times New Roman" panose="02020603050405020304" pitchFamily="18" charset="0"/>
            </a:endParaRPr>
          </a:p>
          <a:p>
            <a:pPr marL="299085" indent="-286385" algn="just">
              <a:lnSpc>
                <a:spcPct val="100000"/>
              </a:lnSpc>
              <a:spcBef>
                <a:spcPts val="100"/>
              </a:spcBef>
              <a:buFont typeface="Arial"/>
              <a:buChar char="•"/>
              <a:tabLst>
                <a:tab pos="299085" algn="l"/>
                <a:tab pos="299720" algn="l"/>
              </a:tabLst>
            </a:pPr>
            <a:endParaRPr lang="tr-TR" sz="3400" spc="-80" dirty="0">
              <a:solidFill>
                <a:srgbClr val="FFFFFF"/>
              </a:solidFill>
              <a:cs typeface="Times New Roman" panose="02020603050405020304" pitchFamily="18" charset="0"/>
            </a:endParaRPr>
          </a:p>
          <a:p>
            <a:pPr marL="12700" indent="0" algn="just">
              <a:lnSpc>
                <a:spcPct val="100000"/>
              </a:lnSpc>
              <a:spcBef>
                <a:spcPts val="100"/>
              </a:spcBef>
              <a:buNone/>
              <a:tabLst>
                <a:tab pos="299085" algn="l"/>
                <a:tab pos="299720" algn="l"/>
              </a:tabLst>
            </a:pPr>
            <a:r>
              <a:rPr lang="tr-TR" sz="3400" b="1" spc="-80" dirty="0">
                <a:cs typeface="Times New Roman" panose="02020603050405020304" pitchFamily="18" charset="0"/>
              </a:rPr>
              <a:t>Adres:</a:t>
            </a:r>
            <a:r>
              <a:rPr lang="tr-TR" sz="3400" spc="-80" dirty="0">
                <a:cs typeface="Times New Roman" panose="02020603050405020304" pitchFamily="18" charset="0"/>
              </a:rPr>
              <a:t> </a:t>
            </a:r>
            <a:r>
              <a:rPr lang="tr-TR" sz="3400" spc="-200" dirty="0">
                <a:cs typeface="Times New Roman" panose="02020603050405020304" pitchFamily="18" charset="0"/>
              </a:rPr>
              <a:t>Türk </a:t>
            </a:r>
            <a:r>
              <a:rPr lang="tr-TR" sz="3400" spc="25" dirty="0">
                <a:cs typeface="Times New Roman" panose="02020603050405020304" pitchFamily="18" charset="0"/>
              </a:rPr>
              <a:t>Hava </a:t>
            </a:r>
            <a:r>
              <a:rPr lang="tr-TR" sz="3400" spc="-105" dirty="0">
                <a:cs typeface="Times New Roman" panose="02020603050405020304" pitchFamily="18" charset="0"/>
              </a:rPr>
              <a:t>Kurumu</a:t>
            </a:r>
            <a:r>
              <a:rPr lang="tr-TR" sz="3400" spc="-310" dirty="0">
                <a:cs typeface="Times New Roman" panose="02020603050405020304" pitchFamily="18" charset="0"/>
              </a:rPr>
              <a:t> </a:t>
            </a:r>
            <a:r>
              <a:rPr lang="tr-TR" sz="3400" spc="-110" dirty="0">
                <a:cs typeface="Times New Roman" panose="02020603050405020304" pitchFamily="18" charset="0"/>
              </a:rPr>
              <a:t>Üniversitesi </a:t>
            </a:r>
            <a:r>
              <a:rPr lang="tr-TR" sz="3400" spc="-165" dirty="0" err="1">
                <a:cs typeface="Times New Roman" panose="02020603050405020304" pitchFamily="18" charset="0"/>
              </a:rPr>
              <a:t>Türkkuşu</a:t>
            </a:r>
            <a:r>
              <a:rPr lang="tr-TR" sz="3400" spc="-165" dirty="0">
                <a:cs typeface="Times New Roman" panose="02020603050405020304" pitchFamily="18" charset="0"/>
              </a:rPr>
              <a:t> </a:t>
            </a:r>
            <a:r>
              <a:rPr lang="tr-TR" sz="3400" spc="-50" dirty="0">
                <a:cs typeface="Times New Roman" panose="02020603050405020304" pitchFamily="18" charset="0"/>
              </a:rPr>
              <a:t>Kampüsü </a:t>
            </a:r>
            <a:r>
              <a:rPr lang="tr-TR" sz="3400" spc="15" dirty="0">
                <a:cs typeface="Times New Roman" panose="02020603050405020304" pitchFamily="18" charset="0"/>
              </a:rPr>
              <a:t>Bahçekapı </a:t>
            </a:r>
            <a:r>
              <a:rPr lang="tr-TR" sz="3400" spc="-20" dirty="0">
                <a:cs typeface="Times New Roman" panose="02020603050405020304" pitchFamily="18" charset="0"/>
              </a:rPr>
              <a:t>Mahallesi </a:t>
            </a:r>
            <a:r>
              <a:rPr lang="tr-TR" sz="3400" spc="-55" dirty="0">
                <a:cs typeface="Times New Roman" panose="02020603050405020304" pitchFamily="18" charset="0"/>
              </a:rPr>
              <a:t>Okul</a:t>
            </a:r>
            <a:r>
              <a:rPr lang="tr-TR" sz="3400" spc="-470" dirty="0">
                <a:cs typeface="Times New Roman" panose="02020603050405020304" pitchFamily="18" charset="0"/>
              </a:rPr>
              <a:t> </a:t>
            </a:r>
            <a:r>
              <a:rPr lang="tr-TR" sz="3400" spc="-90" dirty="0">
                <a:cs typeface="Times New Roman" panose="02020603050405020304" pitchFamily="18" charset="0"/>
              </a:rPr>
              <a:t>Sokak </a:t>
            </a:r>
            <a:r>
              <a:rPr lang="tr-TR" sz="3400" spc="-120" dirty="0">
                <a:cs typeface="Times New Roman" panose="02020603050405020304" pitchFamily="18" charset="0"/>
              </a:rPr>
              <a:t>No:11  </a:t>
            </a:r>
            <a:r>
              <a:rPr lang="tr-TR" sz="3400" spc="-50" dirty="0">
                <a:cs typeface="Times New Roman" panose="02020603050405020304" pitchFamily="18" charset="0"/>
              </a:rPr>
              <a:t>Etimesgut/ANKARA</a:t>
            </a:r>
            <a:endParaRPr lang="tr-TR" sz="3400" dirty="0">
              <a:cs typeface="Times New Roman" panose="02020603050405020304" pitchFamily="18" charset="0"/>
            </a:endParaRPr>
          </a:p>
          <a:p>
            <a:pPr algn="just">
              <a:lnSpc>
                <a:spcPct val="100000"/>
              </a:lnSpc>
              <a:spcBef>
                <a:spcPts val="30"/>
              </a:spcBef>
              <a:buClr>
                <a:srgbClr val="FFFFFF"/>
              </a:buClr>
              <a:buFont typeface="Arial"/>
              <a:buChar char="•"/>
            </a:pPr>
            <a:endParaRPr lang="tr-TR" sz="3400" dirty="0">
              <a:cs typeface="Times New Roman" panose="02020603050405020304" pitchFamily="18" charset="0"/>
            </a:endParaRPr>
          </a:p>
          <a:p>
            <a:pPr marL="12700" indent="0" algn="just">
              <a:lnSpc>
                <a:spcPct val="100000"/>
              </a:lnSpc>
              <a:buNone/>
              <a:tabLst>
                <a:tab pos="299085" algn="l"/>
                <a:tab pos="299720" algn="l"/>
              </a:tabLst>
            </a:pPr>
            <a:r>
              <a:rPr lang="tr-TR" sz="3400" b="1" spc="-260" dirty="0">
                <a:cs typeface="Times New Roman" panose="02020603050405020304" pitchFamily="18" charset="0"/>
              </a:rPr>
              <a:t>TEL:  </a:t>
            </a:r>
            <a:r>
              <a:rPr lang="tr-TR" sz="3400" spc="-155" dirty="0">
                <a:cs typeface="Times New Roman" panose="02020603050405020304" pitchFamily="18" charset="0"/>
              </a:rPr>
              <a:t>444 </a:t>
            </a:r>
            <a:r>
              <a:rPr lang="tr-TR" sz="3400" spc="-150" dirty="0">
                <a:cs typeface="Times New Roman" panose="02020603050405020304" pitchFamily="18" charset="0"/>
              </a:rPr>
              <a:t>84 58</a:t>
            </a:r>
            <a:r>
              <a:rPr lang="tr-TR" sz="3400" spc="-325" dirty="0">
                <a:cs typeface="Times New Roman" panose="02020603050405020304" pitchFamily="18" charset="0"/>
              </a:rPr>
              <a:t> </a:t>
            </a:r>
            <a:r>
              <a:rPr lang="tr-TR" sz="3400" spc="-195" dirty="0">
                <a:cs typeface="Times New Roman" panose="02020603050405020304" pitchFamily="18" charset="0"/>
              </a:rPr>
              <a:t>(THKU)</a:t>
            </a:r>
            <a:endParaRPr lang="tr-TR" sz="3400" dirty="0">
              <a:cs typeface="Times New Roman" panose="02020603050405020304" pitchFamily="18" charset="0"/>
            </a:endParaRPr>
          </a:p>
          <a:p>
            <a:pPr algn="just">
              <a:lnSpc>
                <a:spcPct val="100000"/>
              </a:lnSpc>
              <a:spcBef>
                <a:spcPts val="35"/>
              </a:spcBef>
              <a:buClr>
                <a:srgbClr val="FFFFFF"/>
              </a:buClr>
              <a:buFont typeface="Arial"/>
              <a:buChar char="•"/>
            </a:pPr>
            <a:endParaRPr lang="tr-TR" sz="3400" dirty="0">
              <a:cs typeface="Times New Roman" panose="02020603050405020304" pitchFamily="18" charset="0"/>
            </a:endParaRPr>
          </a:p>
          <a:p>
            <a:pPr marL="12700" indent="0" algn="just">
              <a:lnSpc>
                <a:spcPct val="100000"/>
              </a:lnSpc>
              <a:buClr>
                <a:srgbClr val="FFFFFF"/>
              </a:buClr>
              <a:buNone/>
              <a:tabLst>
                <a:tab pos="299085" algn="l"/>
                <a:tab pos="299720" algn="l"/>
              </a:tabLst>
            </a:pPr>
            <a:r>
              <a:rPr lang="tr-TR" sz="3400" u="heavy" spc="-70" dirty="0">
                <a:uFill>
                  <a:solidFill>
                    <a:srgbClr val="0D2D46"/>
                  </a:solidFill>
                </a:uFill>
                <a:cs typeface="Times New Roman" panose="02020603050405020304" pitchFamily="18" charset="0"/>
                <a:hlinkClick r:id="rId2">
                  <a:extLst>
                    <a:ext uri="{A12FA001-AC4F-418D-AE19-62706E023703}">
                      <ahyp:hlinkClr xmlns:ahyp="http://schemas.microsoft.com/office/drawing/2018/hyperlinkcolor" val="tx"/>
                    </a:ext>
                  </a:extLst>
                </a:hlinkClick>
              </a:rPr>
              <a:t>www.thk.edu.tr</a:t>
            </a:r>
            <a:r>
              <a:rPr lang="tr-TR" sz="3400" spc="-70" dirty="0">
                <a:cs typeface="Times New Roman" panose="02020603050405020304" pitchFamily="18" charset="0"/>
                <a:hlinkClick r:id="rId2">
                  <a:extLst>
                    <a:ext uri="{A12FA001-AC4F-418D-AE19-62706E023703}">
                      <ahyp:hlinkClr xmlns:ahyp="http://schemas.microsoft.com/office/drawing/2018/hyperlinkcolor" val="tx"/>
                    </a:ext>
                  </a:extLst>
                </a:hlinkClick>
              </a:rPr>
              <a:t> </a:t>
            </a:r>
            <a:r>
              <a:rPr lang="tr-TR" sz="3400" spc="-105" dirty="0">
                <a:cs typeface="Times New Roman" panose="02020603050405020304" pitchFamily="18" charset="0"/>
              </a:rPr>
              <a:t>(Üniversite </a:t>
            </a:r>
            <a:r>
              <a:rPr lang="tr-TR" sz="3400" spc="-90" dirty="0">
                <a:cs typeface="Times New Roman" panose="02020603050405020304" pitchFamily="18" charset="0"/>
              </a:rPr>
              <a:t>İnternet</a:t>
            </a:r>
            <a:r>
              <a:rPr lang="tr-TR" sz="3400" spc="-125" dirty="0">
                <a:cs typeface="Times New Roman" panose="02020603050405020304" pitchFamily="18" charset="0"/>
              </a:rPr>
              <a:t> </a:t>
            </a:r>
            <a:r>
              <a:rPr lang="tr-TR" sz="3400" spc="-145" dirty="0">
                <a:cs typeface="Times New Roman" panose="02020603050405020304" pitchFamily="18" charset="0"/>
              </a:rPr>
              <a:t>Sitesi)</a:t>
            </a:r>
            <a:endParaRPr lang="tr-TR" sz="3400" dirty="0">
              <a:cs typeface="Times New Roman" panose="02020603050405020304" pitchFamily="18" charset="0"/>
            </a:endParaRPr>
          </a:p>
          <a:p>
            <a:pPr marL="12700" indent="0" algn="just">
              <a:lnSpc>
                <a:spcPct val="100000"/>
              </a:lnSpc>
              <a:buClr>
                <a:srgbClr val="FFFFFF"/>
              </a:buClr>
              <a:buNone/>
              <a:tabLst>
                <a:tab pos="299085" algn="l"/>
                <a:tab pos="299720" algn="l"/>
              </a:tabLst>
            </a:pPr>
            <a:r>
              <a:rPr lang="tr-TR" sz="3400" u="heavy" spc="-75" dirty="0">
                <a:uFill>
                  <a:solidFill>
                    <a:srgbClr val="0D2D46"/>
                  </a:solidFill>
                </a:uFill>
                <a:cs typeface="Times New Roman" panose="02020603050405020304" pitchFamily="18" charset="0"/>
              </a:rPr>
              <a:t>ba.thk.edu.tr</a:t>
            </a:r>
            <a:r>
              <a:rPr lang="tr-TR" sz="3400" spc="-75" dirty="0">
                <a:cs typeface="Times New Roman" panose="02020603050405020304" pitchFamily="18" charset="0"/>
              </a:rPr>
              <a:t> </a:t>
            </a:r>
            <a:r>
              <a:rPr lang="tr-TR" sz="3400" spc="-45" dirty="0">
                <a:cs typeface="Times New Roman" panose="02020603050405020304" pitchFamily="18" charset="0"/>
              </a:rPr>
              <a:t>(İşletme </a:t>
            </a:r>
            <a:r>
              <a:rPr lang="tr-TR" sz="3400" spc="-70" dirty="0">
                <a:cs typeface="Times New Roman" panose="02020603050405020304" pitchFamily="18" charset="0"/>
              </a:rPr>
              <a:t>Bölümü </a:t>
            </a:r>
            <a:r>
              <a:rPr lang="tr-TR" sz="3400" spc="-90" dirty="0">
                <a:cs typeface="Times New Roman" panose="02020603050405020304" pitchFamily="18" charset="0"/>
              </a:rPr>
              <a:t>İnternet</a:t>
            </a:r>
            <a:r>
              <a:rPr lang="tr-TR" sz="3400" spc="-300" dirty="0">
                <a:cs typeface="Times New Roman" panose="02020603050405020304" pitchFamily="18" charset="0"/>
              </a:rPr>
              <a:t>  </a:t>
            </a:r>
            <a:r>
              <a:rPr lang="tr-TR" sz="3400" spc="-145" dirty="0">
                <a:cs typeface="Times New Roman" panose="02020603050405020304" pitchFamily="18" charset="0"/>
              </a:rPr>
              <a:t>Sitesi)</a:t>
            </a:r>
            <a:endParaRPr lang="tr-TR" sz="3400" dirty="0">
              <a:cs typeface="Times New Roman" panose="02020603050405020304" pitchFamily="18" charset="0"/>
            </a:endParaRPr>
          </a:p>
          <a:p>
            <a:pPr marL="70485" marR="5080" indent="0">
              <a:lnSpc>
                <a:spcPct val="100000"/>
              </a:lnSpc>
              <a:buNone/>
            </a:pPr>
            <a:endParaRPr lang="tr-TR" dirty="0">
              <a:latin typeface="Verdana"/>
              <a:cs typeface="Verdana"/>
            </a:endParaRPr>
          </a:p>
          <a:p>
            <a:pPr marL="0" indent="0">
              <a:buNone/>
            </a:pPr>
            <a:endParaRPr lang="tr-TR" dirty="0"/>
          </a:p>
        </p:txBody>
      </p:sp>
      <p:pic>
        <p:nvPicPr>
          <p:cNvPr id="4" name="Resim 3" descr="cid:image003.png@01D1A792.92863DB0"/>
          <p:cNvPicPr/>
          <p:nvPr/>
        </p:nvPicPr>
        <p:blipFill>
          <a:blip r:embed="rId3">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Tree>
    <p:extLst>
      <p:ext uri="{BB962C8B-B14F-4D97-AF65-F5344CB8AC3E}">
        <p14:creationId xmlns:p14="http://schemas.microsoft.com/office/powerpoint/2010/main" val="1362028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199" y="1182029"/>
            <a:ext cx="10515600" cy="5173353"/>
          </a:xfrm>
        </p:spPr>
        <p:txBody>
          <a:bodyPr>
            <a:normAutofit/>
          </a:bodyPr>
          <a:lstStyle/>
          <a:p>
            <a:pPr marL="70485" marR="5080" indent="0">
              <a:lnSpc>
                <a:spcPct val="100000"/>
              </a:lnSpc>
              <a:buNone/>
            </a:pPr>
            <a:endParaRPr lang="tr-TR" dirty="0">
              <a:latin typeface="Verdana"/>
              <a:cs typeface="Verdana"/>
            </a:endParaRPr>
          </a:p>
          <a:p>
            <a:pPr marL="0" indent="0">
              <a:buNone/>
            </a:pPr>
            <a:r>
              <a:rPr lang="tr-TR" sz="2400" spc="-120" dirty="0">
                <a:cs typeface="Times New Roman" panose="02020603050405020304" pitchFamily="18" charset="0"/>
              </a:rPr>
              <a:t>Sizin de ailemize katılmanızı  umuyor ve sizi heyecanımızı  paylaşmaya davet ediyoruz.</a:t>
            </a:r>
          </a:p>
          <a:p>
            <a:pPr marL="0" indent="0">
              <a:buNone/>
            </a:pPr>
            <a:endParaRPr lang="tr-TR" i="1" spc="-155" dirty="0">
              <a:cs typeface="Times New Roman" panose="02020603050405020304" pitchFamily="18" charset="0"/>
            </a:endParaRPr>
          </a:p>
          <a:p>
            <a:pPr marL="0" indent="0">
              <a:buNone/>
            </a:pPr>
            <a:r>
              <a:rPr lang="tr-TR" i="1" spc="-155" dirty="0">
                <a:cs typeface="Times New Roman" panose="02020603050405020304" pitchFamily="18" charset="0"/>
              </a:rPr>
              <a:t>«İstikbal göklerdedir.»</a:t>
            </a:r>
          </a:p>
          <a:p>
            <a:pPr marL="0" indent="0">
              <a:buNone/>
            </a:pPr>
            <a:endParaRPr lang="tr-TR" i="1" spc="-155" dirty="0">
              <a:latin typeface="Times New Roman" panose="02020603050405020304" pitchFamily="18" charset="0"/>
              <a:cs typeface="Times New Roman" panose="02020603050405020304" pitchFamily="18" charset="0"/>
            </a:endParaRPr>
          </a:p>
          <a:p>
            <a:pPr marL="0" indent="0">
              <a:buNone/>
            </a:pPr>
            <a:r>
              <a:rPr lang="tr-TR" i="1" spc="-155" dirty="0">
                <a:latin typeface="Times New Roman" panose="02020603050405020304" pitchFamily="18" charset="0"/>
                <a:cs typeface="Times New Roman" panose="02020603050405020304" pitchFamily="18" charset="0"/>
              </a:rPr>
              <a:t>            </a:t>
            </a:r>
            <a:endParaRPr lang="tr-TR" dirty="0">
              <a:cs typeface="Times New Roman" panose="02020603050405020304" pitchFamily="18" charset="0"/>
            </a:endParaRPr>
          </a:p>
        </p:txBody>
      </p:sp>
      <p:pic>
        <p:nvPicPr>
          <p:cNvPr id="4" name="Resim 3"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
        <p:nvSpPr>
          <p:cNvPr id="5" name="object 15"/>
          <p:cNvSpPr/>
          <p:nvPr/>
        </p:nvSpPr>
        <p:spPr>
          <a:xfrm>
            <a:off x="8574209" y="2524900"/>
            <a:ext cx="2584704" cy="3830482"/>
          </a:xfrm>
          <a:prstGeom prst="rect">
            <a:avLst/>
          </a:prstGeom>
          <a:blipFill>
            <a:blip r:embed="rId3" cstate="print"/>
            <a:stretch>
              <a:fillRect/>
            </a:stretch>
          </a:blipFill>
        </p:spPr>
        <p:txBody>
          <a:bodyPr wrap="square" lIns="0" tIns="0" rIns="0" bIns="0" rtlCol="0"/>
          <a:lstStyle/>
          <a:p>
            <a:endParaRPr/>
          </a:p>
        </p:txBody>
      </p:sp>
      <p:pic>
        <p:nvPicPr>
          <p:cNvPr id="6" name="Resim 5">
            <a:extLst>
              <a:ext uri="{FF2B5EF4-FFF2-40B4-BE49-F238E27FC236}">
                <a16:creationId xmlns:a16="http://schemas.microsoft.com/office/drawing/2014/main" id="{08173F34-F46C-812C-6A7D-D0F3BDB41B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34042" y="3429000"/>
            <a:ext cx="1856935" cy="613117"/>
          </a:xfrm>
          <a:prstGeom prst="rect">
            <a:avLst/>
          </a:prstGeom>
        </p:spPr>
      </p:pic>
    </p:spTree>
    <p:extLst>
      <p:ext uri="{BB962C8B-B14F-4D97-AF65-F5344CB8AC3E}">
        <p14:creationId xmlns:p14="http://schemas.microsoft.com/office/powerpoint/2010/main" val="227041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u="sng" dirty="0">
                <a:latin typeface="+mn-lt"/>
                <a:cs typeface="Times New Roman" panose="02020603050405020304" pitchFamily="18" charset="0"/>
              </a:rPr>
              <a:t>İŞLETME BÖLÜMÜ HAKKINDA</a:t>
            </a:r>
            <a:endParaRPr lang="en-US" u="sng" dirty="0">
              <a:latin typeface="+mn-lt"/>
              <a:cs typeface="Times New Roman" panose="02020603050405020304" pitchFamily="18" charset="0"/>
            </a:endParaRPr>
          </a:p>
        </p:txBody>
      </p:sp>
      <p:sp>
        <p:nvSpPr>
          <p:cNvPr id="3" name="İçerik Yer Tutucusu 2"/>
          <p:cNvSpPr>
            <a:spLocks noGrp="1"/>
          </p:cNvSpPr>
          <p:nvPr>
            <p:ph idx="1"/>
          </p:nvPr>
        </p:nvSpPr>
        <p:spPr>
          <a:xfrm>
            <a:off x="838199" y="1805590"/>
            <a:ext cx="10515600" cy="4351338"/>
          </a:xfrm>
        </p:spPr>
        <p:txBody>
          <a:bodyPr>
            <a:normAutofit/>
          </a:bodyPr>
          <a:lstStyle/>
          <a:p>
            <a:pPr algn="just"/>
            <a:r>
              <a:rPr lang="tr-TR" sz="3200" dirty="0">
                <a:cs typeface="Times New Roman" panose="02020603050405020304" pitchFamily="18" charset="0"/>
              </a:rPr>
              <a:t>İşletme Bölümü, geleceğin rekabet ortamında rakiplerine üstünlük sağlayacak, sorumluluk sahibi, çağdaş işletmecilik bilgi ve becerilerle donatılmış yönetici adaylarını ve girişimcilerini yetiştiren bilim dalıdır. </a:t>
            </a:r>
          </a:p>
          <a:p>
            <a:pPr algn="just"/>
            <a:endParaRPr lang="tr-TR" sz="3200" dirty="0">
              <a:cs typeface="Times New Roman" panose="02020603050405020304" pitchFamily="18" charset="0"/>
            </a:endParaRPr>
          </a:p>
          <a:p>
            <a:pPr algn="just"/>
            <a:r>
              <a:rPr lang="tr-TR" sz="3200" dirty="0">
                <a:cs typeface="Times New Roman" panose="02020603050405020304" pitchFamily="18" charset="0"/>
              </a:rPr>
              <a:t>Üniversitemizde işletme programının açılmasının amacı, ülkemizde bu sektörde artan uluslararası ekonomik rekabet gücüne farklı bir bakış açısıyla yaklaşan nitelikli yönetici adayları yetiştirmektir.</a:t>
            </a:r>
          </a:p>
        </p:txBody>
      </p:sp>
      <p:pic>
        <p:nvPicPr>
          <p:cNvPr id="4" name="Resim 3"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Tree>
    <p:extLst>
      <p:ext uri="{BB962C8B-B14F-4D97-AF65-F5344CB8AC3E}">
        <p14:creationId xmlns:p14="http://schemas.microsoft.com/office/powerpoint/2010/main" val="3224571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u="sng" dirty="0">
                <a:latin typeface="+mn-lt"/>
                <a:cs typeface="Times New Roman" panose="02020603050405020304" pitchFamily="18" charset="0"/>
              </a:rPr>
              <a:t>İŞLETME BÖLÜMÜ HAKKINDA</a:t>
            </a:r>
            <a:endParaRPr lang="en-US" u="sng" dirty="0">
              <a:latin typeface="+mn-lt"/>
              <a:cs typeface="Times New Roman" panose="02020603050405020304" pitchFamily="18" charset="0"/>
            </a:endParaRPr>
          </a:p>
        </p:txBody>
      </p:sp>
      <p:sp>
        <p:nvSpPr>
          <p:cNvPr id="3" name="İçerik Yer Tutucusu 2"/>
          <p:cNvSpPr>
            <a:spLocks noGrp="1"/>
          </p:cNvSpPr>
          <p:nvPr>
            <p:ph idx="1"/>
          </p:nvPr>
        </p:nvSpPr>
        <p:spPr>
          <a:xfrm>
            <a:off x="838199" y="1805590"/>
            <a:ext cx="10515600" cy="4351338"/>
          </a:xfrm>
        </p:spPr>
        <p:txBody>
          <a:bodyPr>
            <a:normAutofit lnSpcReduction="10000"/>
          </a:bodyPr>
          <a:lstStyle/>
          <a:p>
            <a:pPr marL="0" indent="0" algn="just">
              <a:buNone/>
            </a:pPr>
            <a:r>
              <a:rPr lang="tr-TR" dirty="0">
                <a:cs typeface="Times New Roman" panose="02020603050405020304" pitchFamily="18" charset="0"/>
              </a:rPr>
              <a:t>Bu çerçevede amaç, ulusal ve uluslararası sektördeki koşullara uygun eğitimli, iş dünyasında rekabet edebilecek düzeyde yeterli kuramsal ve pratik bilgilerle donatılmış girişimci mezunlar yetiştirilmesi hedeflenmektedir.</a:t>
            </a:r>
          </a:p>
          <a:p>
            <a:pPr marL="0" indent="0" algn="just">
              <a:buNone/>
            </a:pPr>
            <a:r>
              <a:rPr lang="tr-TR" dirty="0">
                <a:cs typeface="Times New Roman" panose="02020603050405020304" pitchFamily="18" charset="0"/>
              </a:rPr>
              <a:t>Türk Hava Kurumu Üniversitesi İşletme Programı, dünyadaki önde gelen işletme programlarınca kazandırılması hedeflenen temel şirket finansmanı ve muhasebe, </a:t>
            </a:r>
            <a:r>
              <a:rPr lang="tr-TR" dirty="0" err="1">
                <a:cs typeface="Times New Roman" panose="02020603050405020304" pitchFamily="18" charset="0"/>
              </a:rPr>
              <a:t>organizasyonel</a:t>
            </a:r>
            <a:r>
              <a:rPr lang="tr-TR" dirty="0">
                <a:cs typeface="Times New Roman" panose="02020603050405020304" pitchFamily="18" charset="0"/>
              </a:rPr>
              <a:t> bilgi ve beceriler, sayısal analiz, pazarlama, stratejik düşünme gibi temel bilgi ve becerilerin yanı sıra, dünyanın en hızlı büyüyen sektörü olan sivil havacılık alanını da kapsamaktadır. Bu sayede mezunlarımızın çalışma alanını genişletip, uluslararası alanda da çalışma fırsatı bulabilecekleri düşünülmektedir.</a:t>
            </a:r>
          </a:p>
          <a:p>
            <a:endParaRPr lang="en-US" dirty="0">
              <a:latin typeface="Times New Roman" panose="02020603050405020304" pitchFamily="18" charset="0"/>
              <a:cs typeface="Times New Roman" panose="02020603050405020304" pitchFamily="18" charset="0"/>
            </a:endParaRPr>
          </a:p>
        </p:txBody>
      </p:sp>
      <p:pic>
        <p:nvPicPr>
          <p:cNvPr id="4" name="Resim 3"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Tree>
    <p:extLst>
      <p:ext uri="{BB962C8B-B14F-4D97-AF65-F5344CB8AC3E}">
        <p14:creationId xmlns:p14="http://schemas.microsoft.com/office/powerpoint/2010/main" val="276041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u="sng" dirty="0">
                <a:latin typeface="+mn-lt"/>
                <a:cs typeface="Times New Roman" panose="02020603050405020304" pitchFamily="18" charset="0"/>
              </a:rPr>
              <a:t>İŞLETME BÖLÜMÜ HAKKINDA</a:t>
            </a:r>
            <a:endParaRPr lang="en-US" u="sng" dirty="0">
              <a:latin typeface="+mn-lt"/>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10000"/>
          </a:bodyPr>
          <a:lstStyle/>
          <a:p>
            <a:pPr marL="0" indent="0" algn="just">
              <a:buNone/>
            </a:pPr>
            <a:r>
              <a:rPr lang="tr-TR" sz="2600" dirty="0">
                <a:cs typeface="Times New Roman" panose="02020603050405020304" pitchFamily="18" charset="0"/>
              </a:rPr>
              <a:t>Bu program kuramsal alanda sağlam bir temel oluşturmanın yanında, tümleşik eğitim adı verilen ve sektörün önde gelen firmalarında yaz aylarında yapılan stajlarla bilginin nasıl kullanılacağını  öğretmeyi de amaçlamaktadır. </a:t>
            </a:r>
          </a:p>
          <a:p>
            <a:pPr marL="0" indent="0" algn="just">
              <a:buNone/>
            </a:pPr>
            <a:r>
              <a:rPr lang="tr-TR" sz="2600" dirty="0">
                <a:cs typeface="Times New Roman" panose="02020603050405020304" pitchFamily="18" charset="0"/>
              </a:rPr>
              <a:t>Programımız, aynı zamanda akademik çalışmalarına  yüksek lisans ve doktora eğitimi yaparak devam etmek isteyen öğrencilere olanak sağlayacak niteliktedir.</a:t>
            </a:r>
          </a:p>
          <a:p>
            <a:pPr marL="0" indent="0" algn="just">
              <a:buNone/>
            </a:pPr>
            <a:r>
              <a:rPr lang="tr-TR" sz="2600" b="1" dirty="0">
                <a:cs typeface="Times New Roman" panose="02020603050405020304" pitchFamily="18" charset="0"/>
              </a:rPr>
              <a:t>ÇALIŞMA ALANLARI</a:t>
            </a:r>
            <a:endParaRPr lang="tr-TR" sz="2600" dirty="0">
              <a:cs typeface="Times New Roman" panose="02020603050405020304" pitchFamily="18" charset="0"/>
            </a:endParaRPr>
          </a:p>
          <a:p>
            <a:pPr algn="just"/>
            <a:r>
              <a:rPr lang="tr-TR" sz="2600" dirty="0">
                <a:cs typeface="Times New Roman" panose="02020603050405020304" pitchFamily="18" charset="0"/>
              </a:rPr>
              <a:t>Kamu ve özel sektörde yönetici, uzman veya araştırmacı</a:t>
            </a:r>
          </a:p>
          <a:p>
            <a:pPr algn="just"/>
            <a:r>
              <a:rPr lang="tr-TR" sz="2600" dirty="0">
                <a:cs typeface="Times New Roman" panose="02020603050405020304" pitchFamily="18" charset="0"/>
              </a:rPr>
              <a:t>Bankacılık</a:t>
            </a:r>
          </a:p>
          <a:p>
            <a:pPr algn="just"/>
            <a:r>
              <a:rPr lang="tr-TR" sz="2600" dirty="0">
                <a:cs typeface="Times New Roman" panose="02020603050405020304" pitchFamily="18" charset="0"/>
              </a:rPr>
              <a:t>Turizm</a:t>
            </a:r>
          </a:p>
          <a:p>
            <a:pPr algn="just"/>
            <a:r>
              <a:rPr lang="tr-TR" sz="2600" dirty="0">
                <a:cs typeface="Times New Roman" panose="02020603050405020304" pitchFamily="18" charset="0"/>
              </a:rPr>
              <a:t>Ulaştırma hizmetleri</a:t>
            </a:r>
          </a:p>
          <a:p>
            <a:pPr algn="just"/>
            <a:r>
              <a:rPr lang="tr-TR" sz="2600" dirty="0">
                <a:cs typeface="Times New Roman" panose="02020603050405020304" pitchFamily="18" charset="0"/>
              </a:rPr>
              <a:t>Danışmanlık, denetim, mali müşavirlik kuruluşları</a:t>
            </a:r>
          </a:p>
          <a:p>
            <a:pPr marL="0" indent="0">
              <a:buNone/>
            </a:pPr>
            <a:endParaRPr lang="en-US" dirty="0"/>
          </a:p>
        </p:txBody>
      </p:sp>
      <p:pic>
        <p:nvPicPr>
          <p:cNvPr id="4" name="Resim 3"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Tree>
    <p:extLst>
      <p:ext uri="{BB962C8B-B14F-4D97-AF65-F5344CB8AC3E}">
        <p14:creationId xmlns:p14="http://schemas.microsoft.com/office/powerpoint/2010/main" val="2405786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u="sng" dirty="0">
                <a:latin typeface="+mn-lt"/>
                <a:cs typeface="Times New Roman" panose="02020603050405020304" pitchFamily="18" charset="0"/>
              </a:rPr>
              <a:t>MİSYON VE VİZYON</a:t>
            </a:r>
            <a:endParaRPr lang="en-US" u="sng" dirty="0">
              <a:latin typeface="+mn-lt"/>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a:lnSpc>
                <a:spcPct val="100000"/>
              </a:lnSpc>
              <a:spcBef>
                <a:spcPts val="1080"/>
              </a:spcBef>
              <a:buNone/>
            </a:pPr>
            <a:r>
              <a:rPr lang="tr-TR" sz="3200" b="1" spc="-30" dirty="0">
                <a:cs typeface="Times New Roman" panose="02020603050405020304" pitchFamily="18" charset="0"/>
              </a:rPr>
              <a:t>Misyon: </a:t>
            </a:r>
            <a:r>
              <a:rPr lang="tr-TR" sz="3200" spc="-30" dirty="0">
                <a:cs typeface="Times New Roman" panose="02020603050405020304" pitchFamily="18" charset="0"/>
              </a:rPr>
              <a:t>Kamu ve özel sektör</a:t>
            </a:r>
            <a:r>
              <a:rPr lang="tr-TR" sz="3200" spc="-195" dirty="0">
                <a:cs typeface="Times New Roman" panose="02020603050405020304" pitchFamily="18" charset="0"/>
              </a:rPr>
              <a:t> </a:t>
            </a:r>
            <a:r>
              <a:rPr lang="tr-TR" sz="3200" spc="-65" dirty="0">
                <a:cs typeface="Times New Roman" panose="02020603050405020304" pitchFamily="18" charset="0"/>
              </a:rPr>
              <a:t>ile</a:t>
            </a:r>
            <a:r>
              <a:rPr lang="tr-TR" sz="3200" spc="-155" dirty="0">
                <a:cs typeface="Times New Roman" panose="02020603050405020304" pitchFamily="18" charset="0"/>
              </a:rPr>
              <a:t> </a:t>
            </a:r>
            <a:r>
              <a:rPr lang="tr-TR" sz="3200" spc="-120" dirty="0">
                <a:cs typeface="Times New Roman" panose="02020603050405020304" pitchFamily="18" charset="0"/>
              </a:rPr>
              <a:t>işbirliği</a:t>
            </a:r>
            <a:r>
              <a:rPr lang="tr-TR" sz="3200" spc="-160" dirty="0">
                <a:cs typeface="Times New Roman" panose="02020603050405020304" pitchFamily="18" charset="0"/>
              </a:rPr>
              <a:t> </a:t>
            </a:r>
            <a:r>
              <a:rPr lang="tr-TR" sz="3200" spc="20" dirty="0">
                <a:cs typeface="Times New Roman" panose="02020603050405020304" pitchFamily="18" charset="0"/>
              </a:rPr>
              <a:t>içinde</a:t>
            </a:r>
            <a:r>
              <a:rPr lang="tr-TR" sz="3200" spc="-135" dirty="0">
                <a:cs typeface="Times New Roman" panose="02020603050405020304" pitchFamily="18" charset="0"/>
              </a:rPr>
              <a:t> </a:t>
            </a:r>
            <a:r>
              <a:rPr lang="tr-TR" sz="3200" spc="10" dirty="0">
                <a:cs typeface="Times New Roman" panose="02020603050405020304" pitchFamily="18" charset="0"/>
              </a:rPr>
              <a:t>dünya</a:t>
            </a:r>
            <a:r>
              <a:rPr lang="tr-TR" sz="3200" spc="-160" dirty="0">
                <a:cs typeface="Times New Roman" panose="02020603050405020304" pitchFamily="18" charset="0"/>
              </a:rPr>
              <a:t> </a:t>
            </a:r>
            <a:r>
              <a:rPr lang="tr-TR" sz="3200" spc="-35" dirty="0">
                <a:cs typeface="Times New Roman" panose="02020603050405020304" pitchFamily="18" charset="0"/>
              </a:rPr>
              <a:t>standartlarında</a:t>
            </a:r>
            <a:r>
              <a:rPr lang="tr-TR" sz="3200" dirty="0">
                <a:cs typeface="Times New Roman" panose="02020603050405020304" pitchFamily="18" charset="0"/>
              </a:rPr>
              <a:t> </a:t>
            </a:r>
            <a:r>
              <a:rPr lang="tr-TR" sz="3200" spc="-45" dirty="0">
                <a:cs typeface="Times New Roman" panose="02020603050405020304" pitchFamily="18" charset="0"/>
              </a:rPr>
              <a:t>eğitim</a:t>
            </a:r>
            <a:r>
              <a:rPr lang="tr-TR" sz="3200" spc="-180" dirty="0">
                <a:cs typeface="Times New Roman" panose="02020603050405020304" pitchFamily="18" charset="0"/>
              </a:rPr>
              <a:t> </a:t>
            </a:r>
            <a:r>
              <a:rPr lang="tr-TR" sz="3200" spc="25" dirty="0">
                <a:cs typeface="Times New Roman" panose="02020603050405020304" pitchFamily="18" charset="0"/>
              </a:rPr>
              <a:t>ve</a:t>
            </a:r>
            <a:r>
              <a:rPr lang="tr-TR" sz="3200" spc="-170" dirty="0">
                <a:cs typeface="Times New Roman" panose="02020603050405020304" pitchFamily="18" charset="0"/>
              </a:rPr>
              <a:t> </a:t>
            </a:r>
            <a:r>
              <a:rPr lang="tr-TR" sz="3200" spc="-70" dirty="0">
                <a:cs typeface="Times New Roman" panose="02020603050405020304" pitchFamily="18" charset="0"/>
              </a:rPr>
              <a:t>araştırma</a:t>
            </a:r>
            <a:r>
              <a:rPr lang="tr-TR" sz="3200" spc="-185" dirty="0">
                <a:cs typeface="Times New Roman" panose="02020603050405020304" pitchFamily="18" charset="0"/>
              </a:rPr>
              <a:t> </a:t>
            </a:r>
            <a:r>
              <a:rPr lang="tr-TR" sz="3200" spc="10" dirty="0">
                <a:cs typeface="Times New Roman" panose="02020603050405020304" pitchFamily="18" charset="0"/>
              </a:rPr>
              <a:t>yapmak</a:t>
            </a:r>
            <a:r>
              <a:rPr lang="tr-TR" sz="3200" spc="-190" dirty="0">
                <a:cs typeface="Times New Roman" panose="02020603050405020304" pitchFamily="18" charset="0"/>
              </a:rPr>
              <a:t> </a:t>
            </a:r>
            <a:r>
              <a:rPr lang="tr-TR" sz="3200" spc="25" dirty="0">
                <a:cs typeface="Times New Roman" panose="02020603050405020304" pitchFamily="18" charset="0"/>
              </a:rPr>
              <a:t>ve</a:t>
            </a:r>
            <a:r>
              <a:rPr lang="tr-TR" sz="3200" spc="-170" dirty="0">
                <a:cs typeface="Times New Roman" panose="02020603050405020304" pitchFamily="18" charset="0"/>
              </a:rPr>
              <a:t> </a:t>
            </a:r>
            <a:r>
              <a:rPr lang="tr-TR" sz="3200" spc="-5" dirty="0">
                <a:cs typeface="Times New Roman" panose="02020603050405020304" pitchFamily="18" charset="0"/>
              </a:rPr>
              <a:t>değişen</a:t>
            </a:r>
            <a:r>
              <a:rPr lang="tr-TR" sz="3200" spc="-145" dirty="0">
                <a:cs typeface="Times New Roman" panose="02020603050405020304" pitchFamily="18" charset="0"/>
              </a:rPr>
              <a:t> </a:t>
            </a:r>
            <a:r>
              <a:rPr lang="tr-TR" sz="3200" spc="15" dirty="0">
                <a:cs typeface="Times New Roman" panose="02020603050405020304" pitchFamily="18" charset="0"/>
              </a:rPr>
              <a:t>dünyaya</a:t>
            </a:r>
            <a:r>
              <a:rPr lang="tr-TR" sz="3200" spc="-170" dirty="0">
                <a:cs typeface="Times New Roman" panose="02020603050405020304" pitchFamily="18" charset="0"/>
              </a:rPr>
              <a:t> </a:t>
            </a:r>
            <a:r>
              <a:rPr lang="tr-TR" sz="3200" spc="95" dirty="0">
                <a:cs typeface="Times New Roman" panose="02020603050405020304" pitchFamily="18" charset="0"/>
              </a:rPr>
              <a:t>adapte</a:t>
            </a:r>
            <a:r>
              <a:rPr lang="tr-TR" sz="3200" spc="-180" dirty="0">
                <a:cs typeface="Times New Roman" panose="02020603050405020304" pitchFamily="18" charset="0"/>
              </a:rPr>
              <a:t> </a:t>
            </a:r>
            <a:r>
              <a:rPr lang="tr-TR" sz="3200" spc="-25" dirty="0">
                <a:cs typeface="Times New Roman" panose="02020603050405020304" pitchFamily="18" charset="0"/>
              </a:rPr>
              <a:t>olabilen,</a:t>
            </a:r>
            <a:r>
              <a:rPr lang="tr-TR" sz="3200" dirty="0">
                <a:cs typeface="Times New Roman" panose="02020603050405020304" pitchFamily="18" charset="0"/>
              </a:rPr>
              <a:t> </a:t>
            </a:r>
            <a:r>
              <a:rPr lang="tr-TR" sz="3200" spc="65" dirty="0">
                <a:cs typeface="Times New Roman" panose="02020603050405020304" pitchFamily="18" charset="0"/>
              </a:rPr>
              <a:t>öncü</a:t>
            </a:r>
            <a:r>
              <a:rPr lang="tr-TR" sz="3200" spc="-145" dirty="0">
                <a:cs typeface="Times New Roman" panose="02020603050405020304" pitchFamily="18" charset="0"/>
              </a:rPr>
              <a:t> </a:t>
            </a:r>
            <a:r>
              <a:rPr lang="tr-TR" sz="3200" spc="20" dirty="0">
                <a:cs typeface="Times New Roman" panose="02020603050405020304" pitchFamily="18" charset="0"/>
              </a:rPr>
              <a:t>ve</a:t>
            </a:r>
            <a:r>
              <a:rPr lang="tr-TR" sz="3200" spc="-165" dirty="0">
                <a:cs typeface="Times New Roman" panose="02020603050405020304" pitchFamily="18" charset="0"/>
              </a:rPr>
              <a:t> </a:t>
            </a:r>
            <a:r>
              <a:rPr lang="tr-TR" sz="3200" spc="20" dirty="0">
                <a:cs typeface="Times New Roman" panose="02020603050405020304" pitchFamily="18" charset="0"/>
              </a:rPr>
              <a:t>aranan</a:t>
            </a:r>
            <a:r>
              <a:rPr lang="tr-TR" sz="3200" spc="-175" dirty="0">
                <a:cs typeface="Times New Roman" panose="02020603050405020304" pitchFamily="18" charset="0"/>
              </a:rPr>
              <a:t> </a:t>
            </a:r>
            <a:r>
              <a:rPr lang="tr-TR" sz="3200" spc="-65" dirty="0">
                <a:cs typeface="Times New Roman" panose="02020603050405020304" pitchFamily="18" charset="0"/>
              </a:rPr>
              <a:t>lider</a:t>
            </a:r>
            <a:r>
              <a:rPr lang="tr-TR" sz="3200" spc="-140" dirty="0">
                <a:cs typeface="Times New Roman" panose="02020603050405020304" pitchFamily="18" charset="0"/>
              </a:rPr>
              <a:t> </a:t>
            </a:r>
            <a:r>
              <a:rPr lang="tr-TR" sz="3200" spc="-110" dirty="0">
                <a:cs typeface="Times New Roman" panose="02020603050405020304" pitchFamily="18" charset="0"/>
              </a:rPr>
              <a:t>ruhlu</a:t>
            </a:r>
            <a:r>
              <a:rPr lang="tr-TR" sz="3200" spc="-180" dirty="0">
                <a:cs typeface="Times New Roman" panose="02020603050405020304" pitchFamily="18" charset="0"/>
              </a:rPr>
              <a:t> </a:t>
            </a:r>
            <a:r>
              <a:rPr lang="tr-TR" sz="3200" spc="-50" dirty="0">
                <a:cs typeface="Times New Roman" panose="02020603050405020304" pitchFamily="18" charset="0"/>
              </a:rPr>
              <a:t>yöneticileri</a:t>
            </a:r>
            <a:r>
              <a:rPr lang="tr-TR" sz="3200" spc="-165" dirty="0">
                <a:cs typeface="Times New Roman" panose="02020603050405020304" pitchFamily="18" charset="0"/>
              </a:rPr>
              <a:t> </a:t>
            </a:r>
            <a:r>
              <a:rPr lang="tr-TR" sz="3200" spc="-130" dirty="0">
                <a:cs typeface="Times New Roman" panose="02020603050405020304" pitchFamily="18" charset="0"/>
              </a:rPr>
              <a:t>yetiştirmektir.</a:t>
            </a:r>
          </a:p>
          <a:p>
            <a:pPr marL="0" indent="0" algn="just">
              <a:lnSpc>
                <a:spcPct val="100000"/>
              </a:lnSpc>
              <a:spcBef>
                <a:spcPts val="1080"/>
              </a:spcBef>
              <a:buNone/>
            </a:pPr>
            <a:r>
              <a:rPr lang="tr-TR" sz="3200" b="1" spc="-130" dirty="0">
                <a:cs typeface="Times New Roman" panose="02020603050405020304" pitchFamily="18" charset="0"/>
              </a:rPr>
              <a:t>Vizyon: </a:t>
            </a:r>
            <a:r>
              <a:rPr lang="tr-TR" sz="3200" spc="-130" dirty="0">
                <a:cs typeface="Times New Roman" panose="02020603050405020304" pitchFamily="18" charset="0"/>
              </a:rPr>
              <a:t>Kamu ve özel sektör  kuruluşlarının ihtiyaç duyduğu nitelikte, nitelikli yöneticiler yetiştirebilen ve kaynaklarını araştırmaya yönlendirebilen, lider bir eğitim ve araştırma merkezi olmaktır.</a:t>
            </a:r>
          </a:p>
          <a:p>
            <a:pPr marL="12700">
              <a:lnSpc>
                <a:spcPct val="100000"/>
              </a:lnSpc>
              <a:spcBef>
                <a:spcPts val="1080"/>
              </a:spcBef>
            </a:pPr>
            <a:endParaRPr lang="tr-TR" sz="3200" dirty="0">
              <a:latin typeface="Verdana"/>
              <a:cs typeface="Verdana"/>
            </a:endParaRPr>
          </a:p>
          <a:p>
            <a:pPr>
              <a:lnSpc>
                <a:spcPct val="100000"/>
              </a:lnSpc>
            </a:pPr>
            <a:endParaRPr lang="tr-TR" sz="3200" dirty="0">
              <a:latin typeface="Times New Roman"/>
              <a:cs typeface="Times New Roman"/>
            </a:endParaRPr>
          </a:p>
          <a:p>
            <a:endParaRPr lang="en-US" dirty="0"/>
          </a:p>
        </p:txBody>
      </p:sp>
      <p:pic>
        <p:nvPicPr>
          <p:cNvPr id="4" name="Resim 3"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Tree>
    <p:extLst>
      <p:ext uri="{BB962C8B-B14F-4D97-AF65-F5344CB8AC3E}">
        <p14:creationId xmlns:p14="http://schemas.microsoft.com/office/powerpoint/2010/main" val="249315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u="sng" dirty="0">
                <a:latin typeface="+mn-lt"/>
                <a:cs typeface="Times New Roman" panose="02020603050405020304" pitchFamily="18" charset="0"/>
              </a:rPr>
              <a:t>AKADEMİK KADRO</a:t>
            </a:r>
          </a:p>
        </p:txBody>
      </p:sp>
      <p:sp>
        <p:nvSpPr>
          <p:cNvPr id="3" name="İçerik Yer Tutucusu 2"/>
          <p:cNvSpPr>
            <a:spLocks noGrp="1"/>
          </p:cNvSpPr>
          <p:nvPr>
            <p:ph idx="1"/>
          </p:nvPr>
        </p:nvSpPr>
        <p:spPr>
          <a:xfrm>
            <a:off x="838200" y="1627170"/>
            <a:ext cx="10515600" cy="4827418"/>
          </a:xfrm>
        </p:spPr>
        <p:txBody>
          <a:bodyPr>
            <a:normAutofit/>
          </a:bodyPr>
          <a:lstStyle/>
          <a:p>
            <a:pPr marL="342900" indent="-342900"/>
            <a:r>
              <a:rPr lang="tr-TR" dirty="0">
                <a:effectLst>
                  <a:outerShdw blurRad="38100" dist="38100" dir="2700000" algn="tl">
                    <a:srgbClr val="000000">
                      <a:alpha val="43137"/>
                    </a:srgbClr>
                  </a:outerShdw>
                </a:effectLst>
                <a:cs typeface="Times New Roman" panose="02020603050405020304" pitchFamily="18" charset="0"/>
              </a:rPr>
              <a:t>Prof</a:t>
            </a:r>
            <a:r>
              <a:rPr lang="tr-TR" dirty="0">
                <a:solidFill>
                  <a:schemeClr val="tx1"/>
                </a:solidFill>
                <a:effectLst>
                  <a:outerShdw blurRad="38100" dist="38100" dir="2700000" algn="tl">
                    <a:srgbClr val="000000">
                      <a:alpha val="43137"/>
                    </a:srgbClr>
                  </a:outerShdw>
                </a:effectLst>
                <a:cs typeface="Times New Roman" panose="02020603050405020304" pitchFamily="18" charset="0"/>
              </a:rPr>
              <a:t>. Dr. Hasan ERBAY (Dekan Vekili)</a:t>
            </a:r>
          </a:p>
          <a:p>
            <a:pPr marL="342900" indent="-342900"/>
            <a:r>
              <a:rPr lang="tr-TR" dirty="0">
                <a:solidFill>
                  <a:schemeClr val="tx1"/>
                </a:solidFill>
                <a:effectLst>
                  <a:outerShdw blurRad="38100" dist="38100" dir="2700000" algn="tl">
                    <a:srgbClr val="000000">
                      <a:alpha val="43137"/>
                    </a:srgbClr>
                  </a:outerShdw>
                </a:effectLst>
                <a:cs typeface="Times New Roman" panose="02020603050405020304" pitchFamily="18" charset="0"/>
              </a:rPr>
              <a:t>Doç. Dr. Yaşar KÖSE </a:t>
            </a:r>
            <a:r>
              <a:rPr lang="tr-TR" dirty="0">
                <a:effectLst>
                  <a:outerShdw blurRad="38100" dist="38100" dir="2700000" algn="tl">
                    <a:srgbClr val="000000">
                      <a:alpha val="43137"/>
                    </a:srgbClr>
                  </a:outerShdw>
                </a:effectLst>
                <a:cs typeface="Times New Roman" panose="02020603050405020304" pitchFamily="18" charset="0"/>
              </a:rPr>
              <a:t>(Bölüm Başkanı)</a:t>
            </a:r>
          </a:p>
          <a:p>
            <a:pPr marL="342900" indent="-342900"/>
            <a:r>
              <a:rPr lang="tr-TR" dirty="0">
                <a:solidFill>
                  <a:schemeClr val="tx1"/>
                </a:solidFill>
                <a:effectLst>
                  <a:outerShdw blurRad="38100" dist="38100" dir="2700000" algn="tl">
                    <a:srgbClr val="000000">
                      <a:alpha val="43137"/>
                    </a:srgbClr>
                  </a:outerShdw>
                </a:effectLst>
                <a:cs typeface="Times New Roman" panose="02020603050405020304" pitchFamily="18" charset="0"/>
              </a:rPr>
              <a:t>Doç. Dr. Suat BEGEÇ</a:t>
            </a:r>
          </a:p>
          <a:p>
            <a:pPr marL="342900" indent="-342900"/>
            <a:r>
              <a:rPr lang="tr-TR" dirty="0">
                <a:effectLst>
                  <a:outerShdw blurRad="38100" dist="38100" dir="2700000" algn="tl">
                    <a:srgbClr val="000000">
                      <a:alpha val="43137"/>
                    </a:srgbClr>
                  </a:outerShdw>
                </a:effectLst>
                <a:cs typeface="Times New Roman" panose="02020603050405020304" pitchFamily="18" charset="0"/>
              </a:rPr>
              <a:t>Dr. Öğr. Üyesi Adnan GÜZEL</a:t>
            </a:r>
          </a:p>
          <a:p>
            <a:pPr marL="342900" indent="-342900"/>
            <a:r>
              <a:rPr lang="tr-TR" dirty="0">
                <a:solidFill>
                  <a:schemeClr val="tx1"/>
                </a:solidFill>
                <a:effectLst>
                  <a:outerShdw blurRad="38100" dist="38100" dir="2700000" algn="tl">
                    <a:srgbClr val="000000">
                      <a:alpha val="43137"/>
                    </a:srgbClr>
                  </a:outerShdw>
                </a:effectLst>
                <a:cs typeface="Times New Roman" panose="02020603050405020304" pitchFamily="18" charset="0"/>
              </a:rPr>
              <a:t>Dr. Öğr. Üyesi Tuğba YAŞİN</a:t>
            </a:r>
          </a:p>
          <a:p>
            <a:pPr marL="342900" indent="-342900"/>
            <a:r>
              <a:rPr lang="tr-TR" dirty="0">
                <a:effectLst>
                  <a:outerShdw blurRad="38100" dist="38100" dir="2700000" algn="tl">
                    <a:srgbClr val="000000">
                      <a:alpha val="43137"/>
                    </a:srgbClr>
                  </a:outerShdw>
                </a:effectLst>
                <a:cs typeface="Times New Roman" panose="02020603050405020304" pitchFamily="18" charset="0"/>
              </a:rPr>
              <a:t>Dr. Öğr. Üyesi Haydar ATEŞ</a:t>
            </a:r>
            <a:endParaRPr lang="tr-TR" dirty="0">
              <a:solidFill>
                <a:schemeClr val="tx1"/>
              </a:solidFill>
              <a:effectLst>
                <a:outerShdw blurRad="38100" dist="38100" dir="2700000" algn="tl">
                  <a:srgbClr val="000000">
                    <a:alpha val="43137"/>
                  </a:srgbClr>
                </a:outerShdw>
              </a:effectLst>
              <a:cs typeface="Times New Roman" panose="02020603050405020304" pitchFamily="18" charset="0"/>
            </a:endParaRPr>
          </a:p>
          <a:p>
            <a:pPr marL="342900" indent="-342900"/>
            <a:r>
              <a:rPr lang="tr-TR" dirty="0">
                <a:effectLst>
                  <a:outerShdw blurRad="38100" dist="38100" dir="2700000" algn="tl">
                    <a:srgbClr val="000000">
                      <a:alpha val="43137"/>
                    </a:srgbClr>
                  </a:outerShdw>
                </a:effectLst>
                <a:cs typeface="Times New Roman" panose="02020603050405020304" pitchFamily="18" charset="0"/>
              </a:rPr>
              <a:t>Arş. Gör.</a:t>
            </a:r>
            <a:r>
              <a:rPr lang="tr-TR" dirty="0">
                <a:solidFill>
                  <a:schemeClr val="tx1"/>
                </a:solidFill>
                <a:effectLst>
                  <a:outerShdw blurRad="38100" dist="38100" dir="2700000" algn="tl">
                    <a:srgbClr val="000000">
                      <a:alpha val="43137"/>
                    </a:srgbClr>
                  </a:outerShdw>
                </a:effectLst>
                <a:cs typeface="Times New Roman" panose="02020603050405020304" pitchFamily="18" charset="0"/>
              </a:rPr>
              <a:t> Furkan KARAMAN</a:t>
            </a:r>
            <a:endParaRPr lang="tr-TR" dirty="0">
              <a:cs typeface="Times New Roman" panose="02020603050405020304" pitchFamily="18" charset="0"/>
            </a:endParaRPr>
          </a:p>
          <a:p>
            <a:pPr marL="342900" indent="-342900"/>
            <a:r>
              <a:rPr lang="tr-TR" dirty="0" err="1">
                <a:effectLst>
                  <a:outerShdw blurRad="38100" dist="38100" dir="2700000" algn="tl">
                    <a:srgbClr val="000000">
                      <a:alpha val="43137"/>
                    </a:srgbClr>
                  </a:outerShdw>
                </a:effectLst>
                <a:cs typeface="Times New Roman" panose="02020603050405020304" pitchFamily="18" charset="0"/>
              </a:rPr>
              <a:t>Öğr</a:t>
            </a:r>
            <a:r>
              <a:rPr lang="tr-TR" dirty="0">
                <a:effectLst>
                  <a:outerShdw blurRad="38100" dist="38100" dir="2700000" algn="tl">
                    <a:srgbClr val="000000">
                      <a:alpha val="43137"/>
                    </a:srgbClr>
                  </a:outerShdw>
                </a:effectLst>
                <a:cs typeface="Times New Roman" panose="02020603050405020304" pitchFamily="18" charset="0"/>
              </a:rPr>
              <a:t>. Gör. Funda KARAASLANOĞLU</a:t>
            </a:r>
          </a:p>
          <a:p>
            <a:pPr marL="342900" indent="-342900"/>
            <a:r>
              <a:rPr lang="tr-TR" dirty="0" err="1">
                <a:effectLst>
                  <a:outerShdw blurRad="38100" dist="38100" dir="2700000" algn="tl">
                    <a:srgbClr val="000000">
                      <a:alpha val="43137"/>
                    </a:srgbClr>
                  </a:outerShdw>
                </a:effectLst>
                <a:cs typeface="Times New Roman" panose="02020603050405020304" pitchFamily="18" charset="0"/>
              </a:rPr>
              <a:t>Öğr</a:t>
            </a:r>
            <a:r>
              <a:rPr lang="tr-TR" dirty="0">
                <a:effectLst>
                  <a:outerShdw blurRad="38100" dist="38100" dir="2700000" algn="tl">
                    <a:srgbClr val="000000">
                      <a:alpha val="43137"/>
                    </a:srgbClr>
                  </a:outerShdw>
                </a:effectLst>
                <a:cs typeface="Times New Roman" panose="02020603050405020304" pitchFamily="18" charset="0"/>
              </a:rPr>
              <a:t>. Gör. Fikri </a:t>
            </a:r>
            <a:r>
              <a:rPr lang="tr-TR" dirty="0">
                <a:solidFill>
                  <a:schemeClr val="tx1"/>
                </a:solidFill>
                <a:effectLst>
                  <a:outerShdw blurRad="38100" dist="38100" dir="2700000" algn="tl">
                    <a:srgbClr val="000000">
                      <a:alpha val="43137"/>
                    </a:srgbClr>
                  </a:outerShdw>
                </a:effectLst>
                <a:cs typeface="Times New Roman" panose="02020603050405020304" pitchFamily="18" charset="0"/>
              </a:rPr>
              <a:t>KAPLAN</a:t>
            </a:r>
          </a:p>
        </p:txBody>
      </p:sp>
      <p:pic>
        <p:nvPicPr>
          <p:cNvPr id="4" name="Resim 3"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Tree>
    <p:extLst>
      <p:ext uri="{BB962C8B-B14F-4D97-AF65-F5344CB8AC3E}">
        <p14:creationId xmlns:p14="http://schemas.microsoft.com/office/powerpoint/2010/main" val="100841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38100" dir="2700000" algn="tl">
                    <a:srgbClr val="000000">
                      <a:alpha val="43137"/>
                    </a:srgbClr>
                  </a:outerShdw>
                </a:effectLst>
                <a:latin typeface="+mn-lt"/>
                <a:cs typeface="Times New Roman" panose="02020603050405020304" pitchFamily="18" charset="0"/>
              </a:rPr>
              <a:t>PROGRAM DETAYLARI</a:t>
            </a:r>
          </a:p>
        </p:txBody>
      </p:sp>
      <p:sp>
        <p:nvSpPr>
          <p:cNvPr id="3" name="İçerik Yer Tutucusu 2"/>
          <p:cNvSpPr>
            <a:spLocks noGrp="1"/>
          </p:cNvSpPr>
          <p:nvPr>
            <p:ph idx="1"/>
          </p:nvPr>
        </p:nvSpPr>
        <p:spPr/>
        <p:txBody>
          <a:bodyPr>
            <a:normAutofit fontScale="92500" lnSpcReduction="20000"/>
          </a:bodyPr>
          <a:lstStyle/>
          <a:p>
            <a:pPr marL="12700">
              <a:lnSpc>
                <a:spcPct val="100000"/>
              </a:lnSpc>
              <a:spcBef>
                <a:spcPts val="1180"/>
              </a:spcBef>
            </a:pPr>
            <a:r>
              <a:rPr lang="tr-TR" sz="3200" spc="-45" dirty="0">
                <a:cs typeface="Times New Roman" panose="02020603050405020304" pitchFamily="18" charset="0"/>
              </a:rPr>
              <a:t>Bu program lisans seviyesinde eğitim vermektedir.</a:t>
            </a:r>
          </a:p>
          <a:p>
            <a:pPr marL="12700">
              <a:lnSpc>
                <a:spcPct val="100000"/>
              </a:lnSpc>
              <a:spcBef>
                <a:spcPts val="1080"/>
              </a:spcBef>
            </a:pPr>
            <a:r>
              <a:rPr lang="tr-TR" sz="3200" spc="-45" dirty="0">
                <a:cs typeface="Times New Roman" panose="02020603050405020304" pitchFamily="18" charset="0"/>
              </a:rPr>
              <a:t>Programın süresi 4 yıldır.</a:t>
            </a:r>
          </a:p>
          <a:p>
            <a:pPr marL="12700">
              <a:lnSpc>
                <a:spcPct val="100000"/>
              </a:lnSpc>
              <a:spcBef>
                <a:spcPts val="1080"/>
              </a:spcBef>
            </a:pPr>
            <a:r>
              <a:rPr lang="tr-TR" sz="3200" spc="-45" dirty="0">
                <a:cs typeface="Times New Roman" panose="02020603050405020304" pitchFamily="18" charset="0"/>
              </a:rPr>
              <a:t>Eğitim dili %100  İngilizcedir.</a:t>
            </a:r>
          </a:p>
          <a:p>
            <a:pPr marL="299085" marR="5080" indent="-287020">
              <a:lnSpc>
                <a:spcPct val="100000"/>
              </a:lnSpc>
              <a:spcBef>
                <a:spcPts val="1080"/>
              </a:spcBef>
            </a:pPr>
            <a:r>
              <a:rPr lang="tr-TR" sz="3200" spc="-45" dirty="0">
                <a:cs typeface="Times New Roman" panose="02020603050405020304" pitchFamily="18" charset="0"/>
              </a:rPr>
              <a:t>4. dönem ve 6. dönem sonlarında 20’şer iş günü, toplamda 40 iş günü  staj zorunluluğu bulunmaktadır.</a:t>
            </a:r>
          </a:p>
          <a:p>
            <a:pPr marL="12700">
              <a:lnSpc>
                <a:spcPct val="100000"/>
              </a:lnSpc>
              <a:spcBef>
                <a:spcPts val="1080"/>
              </a:spcBef>
            </a:pPr>
            <a:r>
              <a:rPr lang="tr-TR" sz="3200" spc="-45" dirty="0">
                <a:cs typeface="Times New Roman" panose="02020603050405020304" pitchFamily="18" charset="0"/>
              </a:rPr>
              <a:t>Öğrenciler, ÖSYM tarafından yapılan sınavlar sonucu programa tercih yöntemi ile yerleştirilir.</a:t>
            </a:r>
          </a:p>
          <a:p>
            <a:pPr marL="0" indent="0">
              <a:lnSpc>
                <a:spcPct val="100000"/>
              </a:lnSpc>
              <a:spcBef>
                <a:spcPts val="105"/>
              </a:spcBef>
              <a:buNone/>
            </a:pPr>
            <a:endParaRPr lang="tr-TR" sz="3200" spc="-45" dirty="0">
              <a:cs typeface="Times New Roman" panose="02020603050405020304" pitchFamily="18" charset="0"/>
            </a:endParaRPr>
          </a:p>
          <a:p>
            <a:pPr marL="0" indent="0">
              <a:lnSpc>
                <a:spcPct val="100000"/>
              </a:lnSpc>
              <a:spcBef>
                <a:spcPts val="105"/>
              </a:spcBef>
              <a:buNone/>
            </a:pPr>
            <a:r>
              <a:rPr lang="tr-TR" sz="3200" spc="-45" dirty="0">
                <a:solidFill>
                  <a:srgbClr val="FF0000"/>
                </a:solidFill>
                <a:cs typeface="Times New Roman" panose="02020603050405020304" pitchFamily="18" charset="0"/>
              </a:rPr>
              <a:t>Lütfen ÖSYM tarafından yayımlanan 2023-YKS Tercih Kılavuzunu  detaylı bir şekilde inceleyiniz</a:t>
            </a:r>
          </a:p>
          <a:p>
            <a:pPr marL="0" indent="0">
              <a:lnSpc>
                <a:spcPct val="100000"/>
              </a:lnSpc>
              <a:spcBef>
                <a:spcPts val="1080"/>
              </a:spcBef>
              <a:buNone/>
            </a:pPr>
            <a:endParaRPr lang="tr-TR" spc="-225" dirty="0">
              <a:cs typeface="Verdana"/>
            </a:endParaRPr>
          </a:p>
          <a:p>
            <a:pPr marL="0" indent="0">
              <a:lnSpc>
                <a:spcPct val="100000"/>
              </a:lnSpc>
              <a:spcBef>
                <a:spcPts val="1080"/>
              </a:spcBef>
              <a:buNone/>
            </a:pPr>
            <a:endParaRPr lang="tr-TR" dirty="0">
              <a:cs typeface="Verdana"/>
            </a:endParaRPr>
          </a:p>
          <a:p>
            <a:endParaRPr lang="tr-TR" dirty="0"/>
          </a:p>
        </p:txBody>
      </p:sp>
      <p:pic>
        <p:nvPicPr>
          <p:cNvPr id="4" name="Resim 3"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spTree>
    <p:extLst>
      <p:ext uri="{BB962C8B-B14F-4D97-AF65-F5344CB8AC3E}">
        <p14:creationId xmlns:p14="http://schemas.microsoft.com/office/powerpoint/2010/main" val="482758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72662" y="367863"/>
            <a:ext cx="12192000" cy="938196"/>
          </a:xfrm>
        </p:spPr>
        <p:txBody>
          <a:bodyPr>
            <a:normAutofit/>
          </a:bodyPr>
          <a:lstStyle/>
          <a:p>
            <a:r>
              <a:rPr lang="tr-TR" sz="4000" u="sng" dirty="0">
                <a:latin typeface="+mn-lt"/>
                <a:cs typeface="Times New Roman" panose="02020603050405020304" pitchFamily="18" charset="0"/>
              </a:rPr>
              <a:t>İŞLETME BÖLÜMÜ MÜFREDATI</a:t>
            </a:r>
            <a:endParaRPr lang="en-US" sz="4000" u="sng" dirty="0">
              <a:latin typeface="+mn-lt"/>
              <a:cs typeface="Times New Roman" panose="02020603050405020304" pitchFamily="18" charset="0"/>
            </a:endParaRPr>
          </a:p>
        </p:txBody>
      </p:sp>
      <p:pic>
        <p:nvPicPr>
          <p:cNvPr id="8" name="Resim 7"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graphicFrame>
        <p:nvGraphicFramePr>
          <p:cNvPr id="7" name="İçerik Yer Tutucusu 6">
            <a:extLst>
              <a:ext uri="{FF2B5EF4-FFF2-40B4-BE49-F238E27FC236}">
                <a16:creationId xmlns:a16="http://schemas.microsoft.com/office/drawing/2014/main" id="{E8208FB9-B4DF-773F-9392-77E4D9C7C245}"/>
              </a:ext>
            </a:extLst>
          </p:cNvPr>
          <p:cNvGraphicFramePr>
            <a:graphicFrameLocks noGrp="1"/>
          </p:cNvGraphicFramePr>
          <p:nvPr>
            <p:ph idx="1"/>
            <p:extLst>
              <p:ext uri="{D42A27DB-BD31-4B8C-83A1-F6EECF244321}">
                <p14:modId xmlns:p14="http://schemas.microsoft.com/office/powerpoint/2010/main" val="3848738144"/>
              </p:ext>
            </p:extLst>
          </p:nvPr>
        </p:nvGraphicFramePr>
        <p:xfrm>
          <a:off x="780965" y="1459865"/>
          <a:ext cx="10147229" cy="5030267"/>
        </p:xfrm>
        <a:graphic>
          <a:graphicData uri="http://schemas.openxmlformats.org/drawingml/2006/table">
            <a:tbl>
              <a:tblPr/>
              <a:tblGrid>
                <a:gridCol w="1348587">
                  <a:extLst>
                    <a:ext uri="{9D8B030D-6E8A-4147-A177-3AD203B41FA5}">
                      <a16:colId xmlns:a16="http://schemas.microsoft.com/office/drawing/2014/main" val="3411208380"/>
                    </a:ext>
                  </a:extLst>
                </a:gridCol>
                <a:gridCol w="4646815">
                  <a:extLst>
                    <a:ext uri="{9D8B030D-6E8A-4147-A177-3AD203B41FA5}">
                      <a16:colId xmlns:a16="http://schemas.microsoft.com/office/drawing/2014/main" val="1270597869"/>
                    </a:ext>
                  </a:extLst>
                </a:gridCol>
                <a:gridCol w="969770">
                  <a:extLst>
                    <a:ext uri="{9D8B030D-6E8A-4147-A177-3AD203B41FA5}">
                      <a16:colId xmlns:a16="http://schemas.microsoft.com/office/drawing/2014/main" val="831552188"/>
                    </a:ext>
                  </a:extLst>
                </a:gridCol>
                <a:gridCol w="1242517">
                  <a:extLst>
                    <a:ext uri="{9D8B030D-6E8A-4147-A177-3AD203B41FA5}">
                      <a16:colId xmlns:a16="http://schemas.microsoft.com/office/drawing/2014/main" val="1421208426"/>
                    </a:ext>
                  </a:extLst>
                </a:gridCol>
                <a:gridCol w="969770">
                  <a:extLst>
                    <a:ext uri="{9D8B030D-6E8A-4147-A177-3AD203B41FA5}">
                      <a16:colId xmlns:a16="http://schemas.microsoft.com/office/drawing/2014/main" val="1911436155"/>
                    </a:ext>
                  </a:extLst>
                </a:gridCol>
                <a:gridCol w="969770">
                  <a:extLst>
                    <a:ext uri="{9D8B030D-6E8A-4147-A177-3AD203B41FA5}">
                      <a16:colId xmlns:a16="http://schemas.microsoft.com/office/drawing/2014/main" val="2372743967"/>
                    </a:ext>
                  </a:extLst>
                </a:gridCol>
              </a:tblGrid>
              <a:tr h="238627">
                <a:tc gridSpan="6">
                  <a:txBody>
                    <a:bodyPr/>
                    <a:lstStyle/>
                    <a:p>
                      <a:pPr algn="ctr" fontAlgn="b"/>
                      <a:r>
                        <a:rPr lang="en-US" sz="1200" b="1" i="0" u="none" strike="noStrike">
                          <a:solidFill>
                            <a:srgbClr val="FFFFFF"/>
                          </a:solidFill>
                          <a:effectLst/>
                          <a:latin typeface="Calibri" panose="020F0502020204030204" pitchFamily="34" charset="0"/>
                        </a:rPr>
                        <a:t>BUSINESS ADMINISTRATION PROGRAM 2022 (ENG)</a:t>
                      </a:r>
                    </a:p>
                  </a:txBody>
                  <a:tcPr marL="8257" marR="8257" marT="8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38752485"/>
                  </a:ext>
                </a:extLst>
              </a:tr>
              <a:tr h="200447">
                <a:tc gridSpan="6">
                  <a:txBody>
                    <a:bodyPr/>
                    <a:lstStyle/>
                    <a:p>
                      <a:pPr algn="ctr" fontAlgn="b"/>
                      <a:r>
                        <a:rPr lang="tr-TR" sz="1000" b="1" i="0" u="none" strike="noStrike">
                          <a:solidFill>
                            <a:srgbClr val="000000"/>
                          </a:solidFill>
                          <a:effectLst/>
                          <a:latin typeface="Calibri" panose="020F0502020204030204" pitchFamily="34" charset="0"/>
                        </a:rPr>
                        <a:t>1ST SEMESTER</a:t>
                      </a:r>
                    </a:p>
                  </a:txBody>
                  <a:tcPr marL="8257" marR="8257" marT="8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04518516"/>
                  </a:ext>
                </a:extLst>
              </a:tr>
              <a:tr h="200447">
                <a:tc>
                  <a:txBody>
                    <a:bodyPr/>
                    <a:lstStyle/>
                    <a:p>
                      <a:pPr algn="l" fontAlgn="ctr"/>
                      <a:r>
                        <a:rPr lang="tr-TR" sz="1200" b="1" i="0" u="none" strike="noStrike" dirty="0">
                          <a:solidFill>
                            <a:srgbClr val="000000"/>
                          </a:solidFill>
                          <a:effectLst/>
                          <a:latin typeface="Calibri" panose="020F0502020204030204" pitchFamily="34" charset="0"/>
                        </a:rPr>
                        <a:t>Course </a:t>
                      </a:r>
                      <a:r>
                        <a:rPr lang="tr-TR" sz="1200" b="1" i="0" u="none" strike="noStrike" dirty="0" err="1">
                          <a:solidFill>
                            <a:srgbClr val="000000"/>
                          </a:solidFill>
                          <a:effectLst/>
                          <a:latin typeface="Calibri" panose="020F0502020204030204" pitchFamily="34" charset="0"/>
                        </a:rPr>
                        <a:t>Code</a:t>
                      </a:r>
                      <a:endParaRPr lang="tr-TR" sz="1200" b="1" i="0" u="none" strike="noStrike" dirty="0">
                        <a:solidFill>
                          <a:srgbClr val="000000"/>
                        </a:solidFill>
                        <a:effectLst/>
                        <a:latin typeface="Calibri" panose="020F0502020204030204" pitchFamily="34" charset="0"/>
                      </a:endParaRP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Course Name</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Theory</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Application</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Credit</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ECTS</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9884765"/>
                  </a:ext>
                </a:extLst>
              </a:tr>
              <a:tr h="200447">
                <a:tc>
                  <a:txBody>
                    <a:bodyPr/>
                    <a:lstStyle/>
                    <a:p>
                      <a:pPr algn="l" fontAlgn="ctr"/>
                      <a:r>
                        <a:rPr lang="tr-TR" sz="1200" b="0" i="0" u="none" strike="noStrike" dirty="0">
                          <a:solidFill>
                            <a:srgbClr val="000000"/>
                          </a:solidFill>
                          <a:effectLst/>
                          <a:latin typeface="Calibri" panose="020F0502020204030204" pitchFamily="34" charset="0"/>
                        </a:rPr>
                        <a:t>MAN 133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Microeconomics</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070069982"/>
                  </a:ext>
                </a:extLst>
              </a:tr>
              <a:tr h="200447">
                <a:tc>
                  <a:txBody>
                    <a:bodyPr/>
                    <a:lstStyle/>
                    <a:p>
                      <a:pPr algn="l" fontAlgn="ctr"/>
                      <a:r>
                        <a:rPr lang="tr-TR" sz="1200" b="0" i="0" u="none" strike="noStrike" dirty="0">
                          <a:solidFill>
                            <a:srgbClr val="000000"/>
                          </a:solidFill>
                          <a:effectLst/>
                          <a:latin typeface="Calibri" panose="020F0502020204030204" pitchFamily="34" charset="0"/>
                        </a:rPr>
                        <a:t>MAT 143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Calculus</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4</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782694305"/>
                  </a:ext>
                </a:extLst>
              </a:tr>
              <a:tr h="200447">
                <a:tc>
                  <a:txBody>
                    <a:bodyPr/>
                    <a:lstStyle/>
                    <a:p>
                      <a:pPr algn="l" fontAlgn="ctr"/>
                      <a:r>
                        <a:rPr lang="tr-TR" sz="1200" b="0" i="0" u="none" strike="noStrike" dirty="0">
                          <a:solidFill>
                            <a:srgbClr val="000000"/>
                          </a:solidFill>
                          <a:effectLst/>
                          <a:latin typeface="Calibri" panose="020F0502020204030204" pitchFamily="34" charset="0"/>
                        </a:rPr>
                        <a:t>MAN 171</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Fundamentals of Business Administration</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58444667"/>
                  </a:ext>
                </a:extLst>
              </a:tr>
              <a:tr h="200447">
                <a:tc>
                  <a:txBody>
                    <a:bodyPr/>
                    <a:lstStyle/>
                    <a:p>
                      <a:pPr algn="l" fontAlgn="ctr"/>
                      <a:r>
                        <a:rPr lang="tr-TR" sz="1200" b="0" i="0" u="none" strike="noStrike" dirty="0">
                          <a:solidFill>
                            <a:srgbClr val="000000"/>
                          </a:solidFill>
                          <a:effectLst/>
                          <a:latin typeface="Calibri" panose="020F0502020204030204" pitchFamily="34" charset="0"/>
                        </a:rPr>
                        <a:t>CENG 111</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Computer Programming I</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176733320"/>
                  </a:ext>
                </a:extLst>
              </a:tr>
              <a:tr h="200447">
                <a:tc>
                  <a:txBody>
                    <a:bodyPr/>
                    <a:lstStyle/>
                    <a:p>
                      <a:pPr algn="l" fontAlgn="ctr"/>
                      <a:r>
                        <a:rPr lang="tr-TR" sz="1200" b="0" i="0" u="none" strike="noStrike" dirty="0">
                          <a:solidFill>
                            <a:srgbClr val="000000"/>
                          </a:solidFill>
                          <a:effectLst/>
                          <a:latin typeface="Calibri" panose="020F0502020204030204" pitchFamily="34" charset="0"/>
                        </a:rPr>
                        <a:t>ENG 123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en-US" sz="1200" b="0" i="0" u="none" strike="noStrike">
                          <a:solidFill>
                            <a:srgbClr val="000000"/>
                          </a:solidFill>
                          <a:effectLst/>
                          <a:latin typeface="Calibri" panose="020F0502020204030204" pitchFamily="34" charset="0"/>
                        </a:rPr>
                        <a:t>English for Business Administration I</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4</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893610862"/>
                  </a:ext>
                </a:extLst>
              </a:tr>
              <a:tr h="200447">
                <a:tc>
                  <a:txBody>
                    <a:bodyPr/>
                    <a:lstStyle/>
                    <a:p>
                      <a:pPr algn="l" fontAlgn="ctr"/>
                      <a:r>
                        <a:rPr lang="tr-TR" sz="1200" b="0" i="0" u="none" strike="noStrike" dirty="0">
                          <a:solidFill>
                            <a:srgbClr val="000000"/>
                          </a:solidFill>
                          <a:effectLst/>
                          <a:latin typeface="Calibri" panose="020F0502020204030204" pitchFamily="34" charset="0"/>
                        </a:rPr>
                        <a:t>ATA 103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Principles of Atatürk and History of the Rev I</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0621378"/>
                  </a:ext>
                </a:extLst>
              </a:tr>
              <a:tr h="200447">
                <a:tc>
                  <a:txBody>
                    <a:bodyPr/>
                    <a:lstStyle/>
                    <a:p>
                      <a:pPr algn="l" fontAlgn="ctr"/>
                      <a:r>
                        <a:rPr lang="tr-TR" sz="1200" b="0" i="0" u="none" strike="noStrike" dirty="0">
                          <a:solidFill>
                            <a:srgbClr val="000000"/>
                          </a:solidFill>
                          <a:effectLst/>
                          <a:latin typeface="Calibri" panose="020F0502020204030204" pitchFamily="34" charset="0"/>
                        </a:rPr>
                        <a:t>TUR 105</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Calibri" panose="020F0502020204030204" pitchFamily="34" charset="0"/>
                        </a:rPr>
                        <a:t>Turkish I</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564673"/>
                  </a:ext>
                </a:extLst>
              </a:tr>
              <a:tr h="376077">
                <a:tc>
                  <a:txBody>
                    <a:bodyPr/>
                    <a:lstStyle/>
                    <a:p>
                      <a:pPr algn="l" fontAlgn="ctr"/>
                      <a:r>
                        <a:rPr lang="tr-TR" sz="1200" b="1" i="1" u="none" strike="noStrike" dirty="0">
                          <a:solidFill>
                            <a:srgbClr val="000000"/>
                          </a:solidFill>
                          <a:effectLst/>
                          <a:latin typeface="Calibri" panose="020F0502020204030204" pitchFamily="34" charset="0"/>
                        </a:rPr>
                        <a:t>Total </a:t>
                      </a:r>
                      <a:r>
                        <a:rPr lang="tr-TR" sz="1200" b="1" i="1" u="none" strike="noStrike" dirty="0" err="1">
                          <a:solidFill>
                            <a:srgbClr val="000000"/>
                          </a:solidFill>
                          <a:effectLst/>
                          <a:latin typeface="Calibri" panose="020F0502020204030204" pitchFamily="34" charset="0"/>
                        </a:rPr>
                        <a:t>Credit</a:t>
                      </a:r>
                      <a:r>
                        <a:rPr lang="tr-TR" sz="1200" b="1" i="1" u="none" strike="noStrike" dirty="0">
                          <a:solidFill>
                            <a:srgbClr val="000000"/>
                          </a:solidFill>
                          <a:effectLst/>
                          <a:latin typeface="Calibri" panose="020F0502020204030204" pitchFamily="34" charset="0"/>
                        </a:rPr>
                        <a:t> / ECTS</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tr-TR" sz="1200" b="1" i="0" u="none" strike="noStrike">
                          <a:solidFill>
                            <a:srgbClr val="000000"/>
                          </a:solidFill>
                          <a:effectLst/>
                          <a:latin typeface="Calibri" panose="020F0502020204030204" pitchFamily="34" charset="0"/>
                        </a:rPr>
                        <a:t>19</a:t>
                      </a:r>
                    </a:p>
                  </a:txBody>
                  <a:tcPr marL="8257" marR="8257" marT="8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tr-TR" sz="1200" b="1" i="0" u="none" strike="noStrike">
                          <a:solidFill>
                            <a:srgbClr val="000000"/>
                          </a:solidFill>
                          <a:effectLst/>
                          <a:latin typeface="Calibri" panose="020F0502020204030204" pitchFamily="34" charset="0"/>
                        </a:rPr>
                        <a:t>30</a:t>
                      </a:r>
                    </a:p>
                  </a:txBody>
                  <a:tcPr marL="8257" marR="8257" marT="825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912998300"/>
                  </a:ext>
                </a:extLst>
              </a:tr>
              <a:tr h="200447">
                <a:tc>
                  <a:txBody>
                    <a:bodyPr/>
                    <a:lstStyle/>
                    <a:p>
                      <a:pPr algn="l" fontAlgn="b"/>
                      <a:endParaRPr lang="tr-TR" sz="1200" b="0" i="0" u="none" strike="noStrike" dirty="0">
                        <a:solidFill>
                          <a:srgbClr val="000000"/>
                        </a:solidFill>
                        <a:effectLst/>
                        <a:latin typeface="Calibri" panose="020F0502020204030204" pitchFamily="34" charset="0"/>
                      </a:endParaRPr>
                    </a:p>
                  </a:txBody>
                  <a:tcPr marL="8257" marR="8257" marT="8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8257" marR="8257" marT="8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8257" marR="8257" marT="8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8257" marR="8257" marT="8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8257" marR="8257" marT="8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8257" marR="8257" marT="825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572480"/>
                  </a:ext>
                </a:extLst>
              </a:tr>
              <a:tr h="200447">
                <a:tc gridSpan="6">
                  <a:txBody>
                    <a:bodyPr/>
                    <a:lstStyle/>
                    <a:p>
                      <a:pPr algn="ctr" fontAlgn="ctr"/>
                      <a:r>
                        <a:rPr lang="tr-TR" sz="1200" b="1" i="0" u="none" strike="noStrike" dirty="0">
                          <a:solidFill>
                            <a:srgbClr val="000000"/>
                          </a:solidFill>
                          <a:effectLst/>
                          <a:latin typeface="Calibri" panose="020F0502020204030204" pitchFamily="34" charset="0"/>
                        </a:rPr>
                        <a:t>2ND SEMESTER</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485264298"/>
                  </a:ext>
                </a:extLst>
              </a:tr>
              <a:tr h="400895">
                <a:tc>
                  <a:txBody>
                    <a:bodyPr/>
                    <a:lstStyle/>
                    <a:p>
                      <a:pPr algn="l" fontAlgn="ctr"/>
                      <a:r>
                        <a:rPr lang="tr-TR" sz="1200" b="1" i="0" u="none" strike="noStrike" dirty="0">
                          <a:solidFill>
                            <a:srgbClr val="000000"/>
                          </a:solidFill>
                          <a:effectLst/>
                          <a:latin typeface="Calibri" panose="020F0502020204030204" pitchFamily="34" charset="0"/>
                        </a:rPr>
                        <a:t>Course </a:t>
                      </a:r>
                      <a:r>
                        <a:rPr lang="tr-TR" sz="1200" b="1" i="0" u="none" strike="noStrike" dirty="0" err="1">
                          <a:solidFill>
                            <a:srgbClr val="000000"/>
                          </a:solidFill>
                          <a:effectLst/>
                          <a:latin typeface="Calibri" panose="020F0502020204030204" pitchFamily="34" charset="0"/>
                        </a:rPr>
                        <a:t>Code</a:t>
                      </a:r>
                      <a:endParaRPr lang="tr-TR" sz="1200" b="1" i="0" u="none" strike="noStrike" dirty="0">
                        <a:solidFill>
                          <a:srgbClr val="000000"/>
                        </a:solidFill>
                        <a:effectLst/>
                        <a:latin typeface="Calibri" panose="020F0502020204030204" pitchFamily="34" charset="0"/>
                      </a:endParaRP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Course Name</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Theory</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Application</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Credit</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ECTS</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2633045"/>
                  </a:ext>
                </a:extLst>
              </a:tr>
              <a:tr h="200447">
                <a:tc>
                  <a:txBody>
                    <a:bodyPr/>
                    <a:lstStyle/>
                    <a:p>
                      <a:pPr algn="l" fontAlgn="ctr"/>
                      <a:r>
                        <a:rPr lang="tr-TR" sz="1200" b="0" i="0" u="none" strike="noStrike" dirty="0">
                          <a:solidFill>
                            <a:srgbClr val="000000"/>
                          </a:solidFill>
                          <a:effectLst/>
                          <a:latin typeface="Calibri" panose="020F0502020204030204" pitchFamily="34" charset="0"/>
                        </a:rPr>
                        <a:t>MIS 260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Management Information Systems</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019818235"/>
                  </a:ext>
                </a:extLst>
              </a:tr>
              <a:tr h="238627">
                <a:tc>
                  <a:txBody>
                    <a:bodyPr/>
                    <a:lstStyle/>
                    <a:p>
                      <a:pPr algn="l" fontAlgn="ctr"/>
                      <a:r>
                        <a:rPr lang="tr-TR" sz="1200" b="0" i="0" u="none" strike="noStrike" dirty="0">
                          <a:solidFill>
                            <a:srgbClr val="000000"/>
                          </a:solidFill>
                          <a:effectLst/>
                          <a:latin typeface="Calibri" panose="020F0502020204030204" pitchFamily="34" charset="0"/>
                        </a:rPr>
                        <a:t>MAN 377</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ctr"/>
                      <a:r>
                        <a:rPr lang="tr-TR" sz="1200" b="0" i="0" u="none" strike="noStrike">
                          <a:solidFill>
                            <a:srgbClr val="000000"/>
                          </a:solidFill>
                          <a:effectLst/>
                          <a:latin typeface="Calibri" panose="020F0502020204030204" pitchFamily="34" charset="0"/>
                        </a:rPr>
                        <a:t>Organizational Behavior and Design</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938716236"/>
                  </a:ext>
                </a:extLst>
              </a:tr>
              <a:tr h="200447">
                <a:tc>
                  <a:txBody>
                    <a:bodyPr/>
                    <a:lstStyle/>
                    <a:p>
                      <a:pPr algn="l" fontAlgn="ctr"/>
                      <a:r>
                        <a:rPr lang="tr-TR" sz="1200" b="0" i="0" u="none" strike="noStrike" dirty="0">
                          <a:solidFill>
                            <a:srgbClr val="000000"/>
                          </a:solidFill>
                          <a:effectLst/>
                          <a:latin typeface="Calibri" panose="020F0502020204030204" pitchFamily="34" charset="0"/>
                        </a:rPr>
                        <a:t>MAN 134</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Macroeconomics</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34577623"/>
                  </a:ext>
                </a:extLst>
              </a:tr>
              <a:tr h="200447">
                <a:tc>
                  <a:txBody>
                    <a:bodyPr/>
                    <a:lstStyle/>
                    <a:p>
                      <a:pPr algn="l" fontAlgn="ctr"/>
                      <a:r>
                        <a:rPr lang="tr-TR" sz="1200" b="0" i="0" u="none" strike="noStrike" dirty="0">
                          <a:solidFill>
                            <a:srgbClr val="000000"/>
                          </a:solidFill>
                          <a:effectLst/>
                          <a:latin typeface="Calibri" panose="020F0502020204030204" pitchFamily="34" charset="0"/>
                        </a:rPr>
                        <a:t>MAN 305</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Quantitative methods </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104591915"/>
                  </a:ext>
                </a:extLst>
              </a:tr>
              <a:tr h="200447">
                <a:tc>
                  <a:txBody>
                    <a:bodyPr/>
                    <a:lstStyle/>
                    <a:p>
                      <a:pPr algn="l" fontAlgn="ctr"/>
                      <a:r>
                        <a:rPr lang="tr-TR" sz="1200" b="0" i="0" u="none" strike="noStrike" dirty="0">
                          <a:solidFill>
                            <a:srgbClr val="000000"/>
                          </a:solidFill>
                          <a:effectLst/>
                          <a:latin typeface="Calibri" panose="020F0502020204030204" pitchFamily="34" charset="0"/>
                        </a:rPr>
                        <a:t>ENG 124</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en-US" sz="1200" b="0" i="0" u="none" strike="noStrike" dirty="0">
                          <a:solidFill>
                            <a:srgbClr val="000000"/>
                          </a:solidFill>
                          <a:effectLst/>
                          <a:latin typeface="Calibri" panose="020F0502020204030204" pitchFamily="34" charset="0"/>
                        </a:rPr>
                        <a:t>English for Business Administration II</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4</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276184594"/>
                  </a:ext>
                </a:extLst>
              </a:tr>
              <a:tr h="200447">
                <a:tc>
                  <a:txBody>
                    <a:bodyPr/>
                    <a:lstStyle/>
                    <a:p>
                      <a:pPr algn="l" fontAlgn="ctr"/>
                      <a:r>
                        <a:rPr lang="tr-TR" sz="1200" b="0" i="0" u="none" strike="noStrike">
                          <a:solidFill>
                            <a:srgbClr val="000000"/>
                          </a:solidFill>
                          <a:effectLst/>
                          <a:latin typeface="Calibri" panose="020F0502020204030204" pitchFamily="34" charset="0"/>
                        </a:rPr>
                        <a:t>ATA 104</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effectLst/>
                          <a:latin typeface="Calibri" panose="020F0502020204030204" pitchFamily="34" charset="0"/>
                        </a:rPr>
                        <a:t>Principles of Atatürk and History of the Rev II</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236490"/>
                  </a:ext>
                </a:extLst>
              </a:tr>
              <a:tr h="192812">
                <a:tc>
                  <a:txBody>
                    <a:bodyPr/>
                    <a:lstStyle/>
                    <a:p>
                      <a:pPr algn="l" fontAlgn="ctr"/>
                      <a:r>
                        <a:rPr lang="tr-TR" sz="1200" b="0" i="0" u="none" strike="noStrike">
                          <a:solidFill>
                            <a:srgbClr val="000000"/>
                          </a:solidFill>
                          <a:effectLst/>
                          <a:latin typeface="Calibri" panose="020F0502020204030204" pitchFamily="34" charset="0"/>
                        </a:rPr>
                        <a:t>TUR 106</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Turkish</a:t>
                      </a:r>
                      <a:r>
                        <a:rPr lang="tr-TR" sz="1200" b="0" i="0" u="none" strike="noStrike" dirty="0">
                          <a:solidFill>
                            <a:srgbClr val="000000"/>
                          </a:solidFill>
                          <a:effectLst/>
                          <a:latin typeface="Calibri" panose="020F0502020204030204" pitchFamily="34" charset="0"/>
                        </a:rPr>
                        <a:t> II</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2</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8470362"/>
                  </a:ext>
                </a:extLst>
              </a:tr>
              <a:tr h="376077">
                <a:tc>
                  <a:txBody>
                    <a:bodyPr/>
                    <a:lstStyle/>
                    <a:p>
                      <a:pPr algn="l" fontAlgn="ctr"/>
                      <a:r>
                        <a:rPr lang="tr-TR" sz="1200" b="1" i="1" u="none" strike="noStrike">
                          <a:solidFill>
                            <a:srgbClr val="000000"/>
                          </a:solidFill>
                          <a:effectLst/>
                          <a:latin typeface="Calibri" panose="020F0502020204030204" pitchFamily="34" charset="0"/>
                        </a:rPr>
                        <a:t>Total Credit / ECTS</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dirty="0">
                          <a:solidFill>
                            <a:srgbClr val="000000"/>
                          </a:solidFill>
                          <a:effectLst/>
                          <a:latin typeface="Calibri" panose="020F0502020204030204" pitchFamily="34" charset="0"/>
                        </a:rPr>
                        <a:t> </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dirty="0">
                          <a:solidFill>
                            <a:srgbClr val="000000"/>
                          </a:solidFill>
                          <a:effectLst/>
                          <a:latin typeface="Calibri" panose="020F0502020204030204" pitchFamily="34" charset="0"/>
                        </a:rPr>
                        <a:t> </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dirty="0">
                          <a:solidFill>
                            <a:srgbClr val="000000"/>
                          </a:solidFill>
                          <a:effectLst/>
                          <a:latin typeface="Calibri" panose="020F0502020204030204" pitchFamily="34" charset="0"/>
                        </a:rPr>
                        <a:t>19</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dirty="0">
                          <a:solidFill>
                            <a:srgbClr val="000000"/>
                          </a:solidFill>
                          <a:effectLst/>
                          <a:latin typeface="Calibri" panose="020F0502020204030204" pitchFamily="34" charset="0"/>
                        </a:rPr>
                        <a:t>30</a:t>
                      </a:r>
                    </a:p>
                  </a:txBody>
                  <a:tcPr marL="8257" marR="8257" marT="82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096231037"/>
                  </a:ext>
                </a:extLst>
              </a:tr>
            </a:tbl>
          </a:graphicData>
        </a:graphic>
      </p:graphicFrame>
    </p:spTree>
    <p:extLst>
      <p:ext uri="{BB962C8B-B14F-4D97-AF65-F5344CB8AC3E}">
        <p14:creationId xmlns:p14="http://schemas.microsoft.com/office/powerpoint/2010/main" val="482607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672662" y="367863"/>
            <a:ext cx="12192000" cy="938196"/>
          </a:xfrm>
        </p:spPr>
        <p:txBody>
          <a:bodyPr>
            <a:normAutofit/>
          </a:bodyPr>
          <a:lstStyle/>
          <a:p>
            <a:r>
              <a:rPr lang="tr-TR" sz="4000" u="sng" dirty="0">
                <a:latin typeface="+mn-lt"/>
                <a:cs typeface="Times New Roman" panose="02020603050405020304" pitchFamily="18" charset="0"/>
              </a:rPr>
              <a:t>İŞLETME BÖLÜMÜ MÜFREDATI</a:t>
            </a:r>
            <a:endParaRPr lang="en-US" sz="4000" u="sng" dirty="0">
              <a:latin typeface="+mn-lt"/>
            </a:endParaRPr>
          </a:p>
        </p:txBody>
      </p:sp>
      <p:pic>
        <p:nvPicPr>
          <p:cNvPr id="8" name="Resim 7" descr="cid:image003.png@01D1A792.92863DB0"/>
          <p:cNvPicPr/>
          <p:nvPr/>
        </p:nvPicPr>
        <p:blipFill>
          <a:blip r:embed="rId2">
            <a:extLst>
              <a:ext uri="{28A0092B-C50C-407E-A947-70E740481C1C}">
                <a14:useLocalDpi xmlns:a14="http://schemas.microsoft.com/office/drawing/2010/main" val="0"/>
              </a:ext>
            </a:extLst>
          </a:blip>
          <a:srcRect/>
          <a:stretch>
            <a:fillRect/>
          </a:stretch>
        </p:blipFill>
        <p:spPr bwMode="auto">
          <a:xfrm>
            <a:off x="10461171" y="0"/>
            <a:ext cx="1785257" cy="1627170"/>
          </a:xfrm>
          <a:prstGeom prst="rect">
            <a:avLst/>
          </a:prstGeom>
          <a:noFill/>
          <a:ln>
            <a:noFill/>
          </a:ln>
        </p:spPr>
      </p:pic>
      <p:graphicFrame>
        <p:nvGraphicFramePr>
          <p:cNvPr id="6" name="İçerik Yer Tutucusu 5">
            <a:extLst>
              <a:ext uri="{FF2B5EF4-FFF2-40B4-BE49-F238E27FC236}">
                <a16:creationId xmlns:a16="http://schemas.microsoft.com/office/drawing/2014/main" id="{EECEBA8C-C09A-6B96-1D25-3AEB80BF3900}"/>
              </a:ext>
            </a:extLst>
          </p:cNvPr>
          <p:cNvGraphicFramePr>
            <a:graphicFrameLocks noGrp="1"/>
          </p:cNvGraphicFramePr>
          <p:nvPr>
            <p:ph idx="1"/>
            <p:extLst>
              <p:ext uri="{D42A27DB-BD31-4B8C-83A1-F6EECF244321}">
                <p14:modId xmlns:p14="http://schemas.microsoft.com/office/powerpoint/2010/main" val="2666408289"/>
              </p:ext>
            </p:extLst>
          </p:nvPr>
        </p:nvGraphicFramePr>
        <p:xfrm>
          <a:off x="791795" y="1521421"/>
          <a:ext cx="10036039" cy="4968715"/>
        </p:xfrm>
        <a:graphic>
          <a:graphicData uri="http://schemas.openxmlformats.org/drawingml/2006/table">
            <a:tbl>
              <a:tblPr/>
              <a:tblGrid>
                <a:gridCol w="1335138">
                  <a:extLst>
                    <a:ext uri="{9D8B030D-6E8A-4147-A177-3AD203B41FA5}">
                      <a16:colId xmlns:a16="http://schemas.microsoft.com/office/drawing/2014/main" val="2662498995"/>
                    </a:ext>
                  </a:extLst>
                </a:gridCol>
                <a:gridCol w="4590473">
                  <a:extLst>
                    <a:ext uri="{9D8B030D-6E8A-4147-A177-3AD203B41FA5}">
                      <a16:colId xmlns:a16="http://schemas.microsoft.com/office/drawing/2014/main" val="1763440116"/>
                    </a:ext>
                  </a:extLst>
                </a:gridCol>
                <a:gridCol w="960100">
                  <a:extLst>
                    <a:ext uri="{9D8B030D-6E8A-4147-A177-3AD203B41FA5}">
                      <a16:colId xmlns:a16="http://schemas.microsoft.com/office/drawing/2014/main" val="922979142"/>
                    </a:ext>
                  </a:extLst>
                </a:gridCol>
                <a:gridCol w="1230128">
                  <a:extLst>
                    <a:ext uri="{9D8B030D-6E8A-4147-A177-3AD203B41FA5}">
                      <a16:colId xmlns:a16="http://schemas.microsoft.com/office/drawing/2014/main" val="703068625"/>
                    </a:ext>
                  </a:extLst>
                </a:gridCol>
                <a:gridCol w="960100">
                  <a:extLst>
                    <a:ext uri="{9D8B030D-6E8A-4147-A177-3AD203B41FA5}">
                      <a16:colId xmlns:a16="http://schemas.microsoft.com/office/drawing/2014/main" val="4093138288"/>
                    </a:ext>
                  </a:extLst>
                </a:gridCol>
                <a:gridCol w="960100">
                  <a:extLst>
                    <a:ext uri="{9D8B030D-6E8A-4147-A177-3AD203B41FA5}">
                      <a16:colId xmlns:a16="http://schemas.microsoft.com/office/drawing/2014/main" val="2768110627"/>
                    </a:ext>
                  </a:extLst>
                </a:gridCol>
              </a:tblGrid>
              <a:tr h="238226">
                <a:tc gridSpan="6">
                  <a:txBody>
                    <a:bodyPr/>
                    <a:lstStyle/>
                    <a:p>
                      <a:pPr algn="ctr" fontAlgn="ctr"/>
                      <a:r>
                        <a:rPr lang="tr-TR" sz="1200" b="1" i="0" u="none" strike="noStrike">
                          <a:solidFill>
                            <a:srgbClr val="000000"/>
                          </a:solidFill>
                          <a:effectLst/>
                          <a:latin typeface="Calibri" panose="020F0502020204030204" pitchFamily="34" charset="0"/>
                        </a:rPr>
                        <a:t>3RD SEMESTER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22463135"/>
                  </a:ext>
                </a:extLst>
              </a:tr>
              <a:tr h="238226">
                <a:tc>
                  <a:txBody>
                    <a:bodyPr/>
                    <a:lstStyle/>
                    <a:p>
                      <a:pPr algn="l" fontAlgn="ctr"/>
                      <a:r>
                        <a:rPr lang="tr-TR" sz="1200" b="1" i="0" u="none" strike="noStrike" dirty="0">
                          <a:solidFill>
                            <a:srgbClr val="000000"/>
                          </a:solidFill>
                          <a:effectLst/>
                          <a:latin typeface="Calibri" panose="020F0502020204030204" pitchFamily="34" charset="0"/>
                        </a:rPr>
                        <a:t>Course </a:t>
                      </a:r>
                      <a:r>
                        <a:rPr lang="tr-TR" sz="1200" b="1" i="0" u="none" strike="noStrike" dirty="0" err="1">
                          <a:solidFill>
                            <a:srgbClr val="000000"/>
                          </a:solidFill>
                          <a:effectLst/>
                          <a:latin typeface="Calibri" panose="020F0502020204030204" pitchFamily="34" charset="0"/>
                        </a:rPr>
                        <a:t>Code</a:t>
                      </a:r>
                      <a:endParaRPr lang="tr-TR" sz="12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Course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Theory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Application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Credit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248695"/>
                  </a:ext>
                </a:extLst>
              </a:tr>
              <a:tr h="238226">
                <a:tc>
                  <a:txBody>
                    <a:bodyPr/>
                    <a:lstStyle/>
                    <a:p>
                      <a:pPr algn="l" fontAlgn="ctr"/>
                      <a:r>
                        <a:rPr lang="tr-TR" sz="1200" b="0" i="0" u="none" strike="noStrike" dirty="0">
                          <a:solidFill>
                            <a:srgbClr val="000000"/>
                          </a:solidFill>
                          <a:effectLst/>
                          <a:latin typeface="Calibri" panose="020F0502020204030204" pitchFamily="34" charset="0"/>
                        </a:rPr>
                        <a:t>MAN 281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Principles of Marketing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512076012"/>
                  </a:ext>
                </a:extLst>
              </a:tr>
              <a:tr h="238226">
                <a:tc>
                  <a:txBody>
                    <a:bodyPr/>
                    <a:lstStyle/>
                    <a:p>
                      <a:pPr algn="l" fontAlgn="ctr"/>
                      <a:r>
                        <a:rPr lang="tr-TR" sz="1200" b="0" i="0" u="none" strike="noStrike" dirty="0">
                          <a:solidFill>
                            <a:srgbClr val="000000"/>
                          </a:solidFill>
                          <a:effectLst/>
                          <a:latin typeface="Calibri" panose="020F0502020204030204" pitchFamily="34" charset="0"/>
                        </a:rPr>
                        <a:t>MAN 223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Financial Accounting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143259831"/>
                  </a:ext>
                </a:extLst>
              </a:tr>
              <a:tr h="238226">
                <a:tc>
                  <a:txBody>
                    <a:bodyPr/>
                    <a:lstStyle/>
                    <a:p>
                      <a:pPr algn="l" fontAlgn="ctr"/>
                      <a:r>
                        <a:rPr lang="tr-TR" sz="1200" b="0" i="0" u="none" strike="noStrike" dirty="0">
                          <a:solidFill>
                            <a:srgbClr val="000000"/>
                          </a:solidFill>
                          <a:effectLst/>
                          <a:latin typeface="Calibri" panose="020F0502020204030204" pitchFamily="34" charset="0"/>
                        </a:rPr>
                        <a:t>STAT 241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a:solidFill>
                            <a:srgbClr val="000000"/>
                          </a:solidFill>
                          <a:effectLst/>
                          <a:latin typeface="Calibri" panose="020F0502020204030204" pitchFamily="34" charset="0"/>
                        </a:rPr>
                        <a:t>Probability and Statistics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267134929"/>
                  </a:ext>
                </a:extLst>
              </a:tr>
              <a:tr h="229151">
                <a:tc>
                  <a:txBody>
                    <a:bodyPr/>
                    <a:lstStyle/>
                    <a:p>
                      <a:pPr algn="l" fontAlgn="ctr"/>
                      <a:r>
                        <a:rPr lang="tr-TR" sz="1200" b="0" i="0" u="none" strike="noStrike" dirty="0">
                          <a:solidFill>
                            <a:srgbClr val="000000"/>
                          </a:solidFill>
                          <a:effectLst/>
                          <a:latin typeface="Calibri" panose="020F0502020204030204" pitchFamily="34" charset="0"/>
                        </a:rPr>
                        <a:t>ELEC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a:solidFill>
                            <a:srgbClr val="000000"/>
                          </a:solidFill>
                          <a:effectLst/>
                          <a:latin typeface="Calibri" panose="020F0502020204030204" pitchFamily="34" charset="0"/>
                        </a:rPr>
                        <a:t>Elective Course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5656521"/>
                  </a:ext>
                </a:extLst>
              </a:tr>
              <a:tr h="272258">
                <a:tc>
                  <a:txBody>
                    <a:bodyPr/>
                    <a:lstStyle/>
                    <a:p>
                      <a:pPr algn="l" fontAlgn="ctr"/>
                      <a:r>
                        <a:rPr lang="tr-TR" sz="1200" b="0" i="0" u="none" strike="noStrike" dirty="0">
                          <a:solidFill>
                            <a:srgbClr val="000000"/>
                          </a:solidFill>
                          <a:effectLst/>
                          <a:latin typeface="Calibri" panose="020F0502020204030204" pitchFamily="34" charset="0"/>
                        </a:rPr>
                        <a:t>ELEC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200" b="0" i="0" u="none" strike="noStrike">
                          <a:solidFill>
                            <a:srgbClr val="000000"/>
                          </a:solidFill>
                          <a:effectLst/>
                          <a:latin typeface="Calibri" panose="020F0502020204030204" pitchFamily="34" charset="0"/>
                        </a:rPr>
                        <a:t>Elective Course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5141297"/>
                  </a:ext>
                </a:extLst>
              </a:tr>
              <a:tr h="238226">
                <a:tc>
                  <a:txBody>
                    <a:bodyPr/>
                    <a:lstStyle/>
                    <a:p>
                      <a:pPr algn="l" fontAlgn="ctr"/>
                      <a:r>
                        <a:rPr lang="tr-TR" sz="1200" b="0" i="0" u="none" strike="noStrike" dirty="0">
                          <a:solidFill>
                            <a:srgbClr val="000000"/>
                          </a:solidFill>
                          <a:effectLst/>
                          <a:latin typeface="Calibri" panose="020F0502020204030204" pitchFamily="34" charset="0"/>
                        </a:rPr>
                        <a:t>ELEC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0000"/>
                          </a:solidFill>
                          <a:effectLst/>
                          <a:latin typeface="Calibri" panose="020F0502020204030204" pitchFamily="34" charset="0"/>
                        </a:rPr>
                        <a:t>Cultural Elective Course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742506"/>
                  </a:ext>
                </a:extLst>
              </a:tr>
              <a:tr h="446958">
                <a:tc>
                  <a:txBody>
                    <a:bodyPr/>
                    <a:lstStyle/>
                    <a:p>
                      <a:pPr algn="l" fontAlgn="ctr"/>
                      <a:r>
                        <a:rPr lang="tr-TR" sz="1200" b="1" i="1" u="none" strike="noStrike" dirty="0">
                          <a:solidFill>
                            <a:srgbClr val="000000"/>
                          </a:solidFill>
                          <a:effectLst/>
                          <a:latin typeface="Calibri" panose="020F0502020204030204" pitchFamily="34" charset="0"/>
                        </a:rPr>
                        <a:t>Total </a:t>
                      </a:r>
                      <a:r>
                        <a:rPr lang="tr-TR" sz="1200" b="1" i="1" u="none" strike="noStrike" dirty="0" err="1">
                          <a:solidFill>
                            <a:srgbClr val="000000"/>
                          </a:solidFill>
                          <a:effectLst/>
                          <a:latin typeface="Calibri" panose="020F0502020204030204" pitchFamily="34" charset="0"/>
                        </a:rPr>
                        <a:t>Credit</a:t>
                      </a:r>
                      <a:r>
                        <a:rPr lang="tr-TR" sz="1200" b="1" i="1" u="none" strike="noStrike" dirty="0">
                          <a:solidFill>
                            <a:srgbClr val="000000"/>
                          </a:solidFill>
                          <a:effectLst/>
                          <a:latin typeface="Calibri" panose="020F0502020204030204" pitchFamily="34" charset="0"/>
                        </a:rPr>
                        <a:t> / 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a:solidFill>
                            <a:srgbClr val="000000"/>
                          </a:solidFill>
                          <a:effectLst/>
                          <a:latin typeface="Calibri" panose="020F050202020403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34384091"/>
                  </a:ext>
                </a:extLst>
              </a:tr>
              <a:tr h="238226">
                <a:tc>
                  <a:txBody>
                    <a:bodyPr/>
                    <a:lstStyle/>
                    <a:p>
                      <a:pPr algn="l" fontAlgn="b"/>
                      <a:endParaRPr lang="tr-TR"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tr-TR" sz="12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157311"/>
                  </a:ext>
                </a:extLst>
              </a:tr>
              <a:tr h="238226">
                <a:tc gridSpan="6">
                  <a:txBody>
                    <a:bodyPr/>
                    <a:lstStyle/>
                    <a:p>
                      <a:pPr algn="ctr" fontAlgn="ctr"/>
                      <a:r>
                        <a:rPr lang="tr-TR" sz="1200" b="1" i="0" u="none" strike="noStrike" dirty="0">
                          <a:solidFill>
                            <a:srgbClr val="000000"/>
                          </a:solidFill>
                          <a:effectLst/>
                          <a:latin typeface="Calibri" panose="020F0502020204030204" pitchFamily="34" charset="0"/>
                        </a:rPr>
                        <a:t>4TH SEMESTER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97483294"/>
                  </a:ext>
                </a:extLst>
              </a:tr>
              <a:tr h="238226">
                <a:tc>
                  <a:txBody>
                    <a:bodyPr/>
                    <a:lstStyle/>
                    <a:p>
                      <a:pPr algn="l" fontAlgn="ctr"/>
                      <a:r>
                        <a:rPr lang="tr-TR" sz="1200" b="1" i="0" u="none" strike="noStrike">
                          <a:solidFill>
                            <a:srgbClr val="000000"/>
                          </a:solidFill>
                          <a:effectLst/>
                          <a:latin typeface="Calibri" panose="020F0502020204030204" pitchFamily="34" charset="0"/>
                        </a:rPr>
                        <a:t>Course Code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dirty="0">
                          <a:solidFill>
                            <a:srgbClr val="000000"/>
                          </a:solidFill>
                          <a:effectLst/>
                          <a:latin typeface="Calibri" panose="020F0502020204030204" pitchFamily="34" charset="0"/>
                        </a:rPr>
                        <a:t>Course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Theory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Application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Credit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1" i="0" u="none" strike="noStrike">
                          <a:solidFill>
                            <a:srgbClr val="000000"/>
                          </a:solidFill>
                          <a:effectLst/>
                          <a:latin typeface="Calibri" panose="020F0502020204030204" pitchFamily="34" charset="0"/>
                        </a:rPr>
                        <a:t>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4444440"/>
                  </a:ext>
                </a:extLst>
              </a:tr>
              <a:tr h="238226">
                <a:tc>
                  <a:txBody>
                    <a:bodyPr/>
                    <a:lstStyle/>
                    <a:p>
                      <a:pPr algn="l" fontAlgn="ctr"/>
                      <a:r>
                        <a:rPr lang="tr-TR" sz="1200" b="0" i="0" u="none" strike="noStrike">
                          <a:solidFill>
                            <a:srgbClr val="000000"/>
                          </a:solidFill>
                          <a:effectLst/>
                          <a:latin typeface="Calibri" panose="020F0502020204030204" pitchFamily="34" charset="0"/>
                        </a:rPr>
                        <a:t>MAN 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ctr"/>
                      <a:r>
                        <a:rPr lang="tr-TR" sz="1200" b="0" i="0" u="none" strike="noStrike" dirty="0" err="1">
                          <a:solidFill>
                            <a:srgbClr val="000000"/>
                          </a:solidFill>
                          <a:effectLst/>
                          <a:latin typeface="Calibri" panose="020F0502020204030204" pitchFamily="34" charset="0"/>
                        </a:rPr>
                        <a:t>Work</a:t>
                      </a:r>
                      <a:r>
                        <a:rPr lang="tr-TR" sz="1200" b="0" i="0" u="none" strike="noStrike" dirty="0">
                          <a:solidFill>
                            <a:srgbClr val="000000"/>
                          </a:solidFill>
                          <a:effectLst/>
                          <a:latin typeface="Calibri" panose="020F0502020204030204" pitchFamily="34" charset="0"/>
                        </a:rPr>
                        <a:t> </a:t>
                      </a:r>
                      <a:r>
                        <a:rPr lang="tr-TR" sz="1200" b="0" i="0" u="none" strike="noStrike" dirty="0" err="1">
                          <a:solidFill>
                            <a:srgbClr val="000000"/>
                          </a:solidFill>
                          <a:effectLst/>
                          <a:latin typeface="Calibri" panose="020F0502020204030204" pitchFamily="34" charset="0"/>
                        </a:rPr>
                        <a:t>Placement</a:t>
                      </a:r>
                      <a:r>
                        <a:rPr lang="tr-TR" sz="1200" b="0" i="0" u="none" strike="noStrike" dirty="0">
                          <a:solidFill>
                            <a:srgbClr val="000000"/>
                          </a:solidFill>
                          <a:effectLst/>
                          <a:latin typeface="Calibri" panose="020F0502020204030204" pitchFamily="34" charset="0"/>
                        </a:rPr>
                        <a:t>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741346762"/>
                  </a:ext>
                </a:extLst>
              </a:tr>
              <a:tr h="238226">
                <a:tc>
                  <a:txBody>
                    <a:bodyPr/>
                    <a:lstStyle/>
                    <a:p>
                      <a:pPr algn="l" fontAlgn="ctr"/>
                      <a:r>
                        <a:rPr lang="tr-TR" sz="1200" b="0" i="0" u="none" strike="noStrike">
                          <a:solidFill>
                            <a:srgbClr val="000000"/>
                          </a:solidFill>
                          <a:effectLst/>
                          <a:latin typeface="Calibri" panose="020F0502020204030204" pitchFamily="34" charset="0"/>
                        </a:rPr>
                        <a:t>ENG 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dirty="0" err="1">
                          <a:solidFill>
                            <a:srgbClr val="000000"/>
                          </a:solidFill>
                          <a:effectLst/>
                          <a:latin typeface="Calibri" panose="020F0502020204030204" pitchFamily="34" charset="0"/>
                        </a:rPr>
                        <a:t>Academic</a:t>
                      </a:r>
                      <a:r>
                        <a:rPr lang="tr-TR" sz="1200" b="0" i="0" u="none" strike="noStrike" dirty="0">
                          <a:solidFill>
                            <a:srgbClr val="000000"/>
                          </a:solidFill>
                          <a:effectLst/>
                          <a:latin typeface="Calibri" panose="020F0502020204030204" pitchFamily="34" charset="0"/>
                        </a:rPr>
                        <a:t> </a:t>
                      </a:r>
                      <a:r>
                        <a:rPr lang="tr-TR" sz="1200" b="0" i="0" u="none" strike="noStrike" dirty="0" err="1">
                          <a:solidFill>
                            <a:srgbClr val="000000"/>
                          </a:solidFill>
                          <a:effectLst/>
                          <a:latin typeface="Calibri" panose="020F0502020204030204" pitchFamily="34" charset="0"/>
                        </a:rPr>
                        <a:t>Writing</a:t>
                      </a:r>
                      <a:r>
                        <a:rPr lang="tr-TR" sz="1200" b="0" i="0" u="none" strike="noStrike" dirty="0">
                          <a:solidFill>
                            <a:srgbClr val="000000"/>
                          </a:solidFill>
                          <a:effectLst/>
                          <a:latin typeface="Calibri" panose="020F0502020204030204" pitchFamily="34" charset="0"/>
                        </a:rPr>
                        <a:t> </a:t>
                      </a:r>
                      <a:r>
                        <a:rPr lang="tr-TR" sz="1200" b="0" i="0" u="none" strike="noStrike" dirty="0" err="1">
                          <a:solidFill>
                            <a:srgbClr val="000000"/>
                          </a:solidFill>
                          <a:effectLst/>
                          <a:latin typeface="Calibri" panose="020F0502020204030204" pitchFamily="34" charset="0"/>
                        </a:rPr>
                        <a:t>Skills</a:t>
                      </a:r>
                      <a:endParaRPr lang="tr-TR"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556402308"/>
                  </a:ext>
                </a:extLst>
              </a:tr>
              <a:tr h="238226">
                <a:tc>
                  <a:txBody>
                    <a:bodyPr/>
                    <a:lstStyle/>
                    <a:p>
                      <a:pPr algn="l" fontAlgn="ctr"/>
                      <a:r>
                        <a:rPr lang="tr-TR" sz="1200" b="0" i="0" u="none" strike="noStrike">
                          <a:solidFill>
                            <a:srgbClr val="000000"/>
                          </a:solidFill>
                          <a:effectLst/>
                          <a:latin typeface="Calibri" panose="020F0502020204030204" pitchFamily="34" charset="0"/>
                        </a:rPr>
                        <a:t>MIS 280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ctr"/>
                      <a:r>
                        <a:rPr lang="tr-TR" sz="1200" b="0" i="0" u="none" strike="noStrike" dirty="0">
                          <a:solidFill>
                            <a:srgbClr val="000000"/>
                          </a:solidFill>
                          <a:effectLst/>
                          <a:latin typeface="Calibri" panose="020F0502020204030204" pitchFamily="34" charset="0"/>
                        </a:rPr>
                        <a:t>Statistical Analysis in Information </a:t>
                      </a:r>
                      <a:r>
                        <a:rPr lang="tr-TR" sz="1200" b="0" i="0" u="none" strike="noStrike" dirty="0" err="1">
                          <a:solidFill>
                            <a:srgbClr val="000000"/>
                          </a:solidFill>
                          <a:effectLst/>
                          <a:latin typeface="Calibri" panose="020F0502020204030204" pitchFamily="34" charset="0"/>
                        </a:rPr>
                        <a:t>Systems</a:t>
                      </a:r>
                      <a:endParaRPr lang="tr-TR"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r" fontAlgn="ctr"/>
                      <a:r>
                        <a:rPr lang="tr-TR" sz="1200" b="0"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262292294"/>
                  </a:ext>
                </a:extLst>
              </a:tr>
              <a:tr h="238226">
                <a:tc>
                  <a:txBody>
                    <a:bodyPr/>
                    <a:lstStyle/>
                    <a:p>
                      <a:pPr algn="l" fontAlgn="ctr"/>
                      <a:r>
                        <a:rPr lang="tr-TR" sz="1200" b="0" i="0" u="none" strike="noStrike">
                          <a:solidFill>
                            <a:srgbClr val="000000"/>
                          </a:solidFill>
                          <a:effectLst/>
                          <a:latin typeface="Calibri" panose="020F0502020204030204" pitchFamily="34" charset="0"/>
                        </a:rPr>
                        <a:t>ELEC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Elective</a:t>
                      </a:r>
                      <a:r>
                        <a:rPr lang="tr-TR" sz="1200" b="0" i="0" u="none" strike="noStrike" dirty="0">
                          <a:solidFill>
                            <a:srgbClr val="000000"/>
                          </a:solidFill>
                          <a:effectLst/>
                          <a:latin typeface="Calibri" panose="020F0502020204030204" pitchFamily="34" charset="0"/>
                        </a:rPr>
                        <a:t> Course IV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20955"/>
                  </a:ext>
                </a:extLst>
              </a:tr>
              <a:tr h="238226">
                <a:tc>
                  <a:txBody>
                    <a:bodyPr/>
                    <a:lstStyle/>
                    <a:p>
                      <a:pPr algn="l" fontAlgn="ctr"/>
                      <a:r>
                        <a:rPr lang="tr-TR" sz="1200" b="0" i="0" u="none" strike="noStrike">
                          <a:solidFill>
                            <a:srgbClr val="000000"/>
                          </a:solidFill>
                          <a:effectLst/>
                          <a:latin typeface="Calibri" panose="020F0502020204030204" pitchFamily="34" charset="0"/>
                        </a:rPr>
                        <a:t>ELEC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Elective</a:t>
                      </a:r>
                      <a:r>
                        <a:rPr lang="tr-TR" sz="1200" b="0" i="0" u="none" strike="noStrike" dirty="0">
                          <a:solidFill>
                            <a:srgbClr val="000000"/>
                          </a:solidFill>
                          <a:effectLst/>
                          <a:latin typeface="Calibri" panose="020F0502020204030204" pitchFamily="34" charset="0"/>
                        </a:rPr>
                        <a:t> Course 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8392489"/>
                  </a:ext>
                </a:extLst>
              </a:tr>
              <a:tr h="238226">
                <a:tc>
                  <a:txBody>
                    <a:bodyPr/>
                    <a:lstStyle/>
                    <a:p>
                      <a:pPr algn="l" fontAlgn="ctr"/>
                      <a:r>
                        <a:rPr lang="tr-TR" sz="1200" b="0" i="0" u="none" strike="noStrike">
                          <a:solidFill>
                            <a:srgbClr val="000000"/>
                          </a:solidFill>
                          <a:effectLst/>
                          <a:latin typeface="Calibri" panose="020F0502020204030204" pitchFamily="34" charset="0"/>
                        </a:rPr>
                        <a:t>ELEC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err="1">
                          <a:solidFill>
                            <a:srgbClr val="000000"/>
                          </a:solidFill>
                          <a:effectLst/>
                          <a:latin typeface="Calibri" panose="020F0502020204030204" pitchFamily="34" charset="0"/>
                        </a:rPr>
                        <a:t>Cultural</a:t>
                      </a:r>
                      <a:r>
                        <a:rPr lang="tr-TR" sz="1200" b="0" i="0" u="none" strike="noStrike" dirty="0">
                          <a:solidFill>
                            <a:srgbClr val="000000"/>
                          </a:solidFill>
                          <a:effectLst/>
                          <a:latin typeface="Calibri" panose="020F0502020204030204" pitchFamily="34" charset="0"/>
                        </a:rPr>
                        <a:t> </a:t>
                      </a:r>
                      <a:r>
                        <a:rPr lang="tr-TR" sz="1200" b="0" i="0" u="none" strike="noStrike" dirty="0" err="1">
                          <a:solidFill>
                            <a:srgbClr val="000000"/>
                          </a:solidFill>
                          <a:effectLst/>
                          <a:latin typeface="Calibri" panose="020F0502020204030204" pitchFamily="34" charset="0"/>
                        </a:rPr>
                        <a:t>Elective</a:t>
                      </a:r>
                      <a:r>
                        <a:rPr lang="tr-TR" sz="1200" b="0" i="0" u="none" strike="noStrike" dirty="0">
                          <a:solidFill>
                            <a:srgbClr val="000000"/>
                          </a:solidFill>
                          <a:effectLst/>
                          <a:latin typeface="Calibri" panose="020F0502020204030204" pitchFamily="34" charset="0"/>
                        </a:rPr>
                        <a:t> Course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839368"/>
                  </a:ext>
                </a:extLst>
              </a:tr>
              <a:tr h="446958">
                <a:tc>
                  <a:txBody>
                    <a:bodyPr/>
                    <a:lstStyle/>
                    <a:p>
                      <a:pPr algn="l" fontAlgn="ctr"/>
                      <a:r>
                        <a:rPr lang="tr-TR" sz="1200" b="1" i="1" u="none" strike="noStrike">
                          <a:solidFill>
                            <a:srgbClr val="000000"/>
                          </a:solidFill>
                          <a:effectLst/>
                          <a:latin typeface="Calibri" panose="020F0502020204030204" pitchFamily="34" charset="0"/>
                        </a:rPr>
                        <a:t>Total Credit / ECTS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1"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fontAlgn="ctr"/>
                      <a:r>
                        <a:rPr lang="tr-TR" sz="1200" b="1" i="0" u="none" strike="noStrike" dirty="0">
                          <a:solidFill>
                            <a:srgbClr val="000000"/>
                          </a:solidFill>
                          <a:effectLst/>
                          <a:latin typeface="Calibri" panose="020F050202020403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979754181"/>
                  </a:ext>
                </a:extLst>
              </a:tr>
            </a:tbl>
          </a:graphicData>
        </a:graphic>
      </p:graphicFrame>
    </p:spTree>
    <p:extLst>
      <p:ext uri="{BB962C8B-B14F-4D97-AF65-F5344CB8AC3E}">
        <p14:creationId xmlns:p14="http://schemas.microsoft.com/office/powerpoint/2010/main" val="32482208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TotalTime>
  <Words>1692</Words>
  <Application>Microsoft Office PowerPoint</Application>
  <PresentationFormat>Geniş ekran</PresentationFormat>
  <Paragraphs>745</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Calibri Light</vt:lpstr>
      <vt:lpstr>Times New Roman</vt:lpstr>
      <vt:lpstr>Verdana</vt:lpstr>
      <vt:lpstr>Office Teması</vt:lpstr>
      <vt:lpstr>İŞLETME</vt:lpstr>
      <vt:lpstr>İŞLETME BÖLÜMÜ HAKKINDA</vt:lpstr>
      <vt:lpstr>İŞLETME BÖLÜMÜ HAKKINDA</vt:lpstr>
      <vt:lpstr>İŞLETME BÖLÜMÜ HAKKINDA</vt:lpstr>
      <vt:lpstr>MİSYON VE VİZYON</vt:lpstr>
      <vt:lpstr>AKADEMİK KADRO</vt:lpstr>
      <vt:lpstr>PROGRAM DETAYLARI</vt:lpstr>
      <vt:lpstr>İŞLETME BÖLÜMÜ MÜFREDATI</vt:lpstr>
      <vt:lpstr>İŞLETME BÖLÜMÜ MÜFREDATI</vt:lpstr>
      <vt:lpstr>PowerPoint Sunusu</vt:lpstr>
      <vt:lpstr>PowerPoint Sunusu</vt:lpstr>
      <vt:lpstr>PowerPoint Sunusu</vt:lpstr>
      <vt:lpstr>PowerPoint Sunusu</vt:lpstr>
      <vt:lpstr>İŞ OLANAKLARI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dc:title>
  <dc:creator>Furkan KARAMAN</dc:creator>
  <cp:lastModifiedBy>Arş.Gör. Furkan KARAMAN</cp:lastModifiedBy>
  <cp:revision>55</cp:revision>
  <dcterms:created xsi:type="dcterms:W3CDTF">2019-07-05T12:41:50Z</dcterms:created>
  <dcterms:modified xsi:type="dcterms:W3CDTF">2023-07-20T08:18:31Z</dcterms:modified>
</cp:coreProperties>
</file>